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0" r:id="rId2"/>
  </p:sldMasterIdLst>
  <p:notesMasterIdLst>
    <p:notesMasterId r:id="rId36"/>
  </p:notesMasterIdLst>
  <p:sldIdLst>
    <p:sldId id="256" r:id="rId3"/>
    <p:sldId id="257" r:id="rId4"/>
    <p:sldId id="258" r:id="rId5"/>
    <p:sldId id="259" r:id="rId6"/>
    <p:sldId id="260" r:id="rId7"/>
    <p:sldId id="261" r:id="rId8"/>
    <p:sldId id="262" r:id="rId9"/>
    <p:sldId id="270" r:id="rId10"/>
    <p:sldId id="263" r:id="rId11"/>
    <p:sldId id="271" r:id="rId12"/>
    <p:sldId id="265" r:id="rId13"/>
    <p:sldId id="266" r:id="rId14"/>
    <p:sldId id="267" r:id="rId15"/>
    <p:sldId id="268" r:id="rId16"/>
    <p:sldId id="269" r:id="rId17"/>
    <p:sldId id="272" r:id="rId18"/>
    <p:sldId id="273" r:id="rId19"/>
    <p:sldId id="274" r:id="rId20"/>
    <p:sldId id="275" r:id="rId21"/>
    <p:sldId id="276" r:id="rId22"/>
    <p:sldId id="277" r:id="rId23"/>
    <p:sldId id="278" r:id="rId24"/>
    <p:sldId id="280" r:id="rId25"/>
    <p:sldId id="279" r:id="rId26"/>
    <p:sldId id="281" r:id="rId27"/>
    <p:sldId id="282" r:id="rId28"/>
    <p:sldId id="283" r:id="rId29"/>
    <p:sldId id="284" r:id="rId30"/>
    <p:sldId id="285" r:id="rId31"/>
    <p:sldId id="288" r:id="rId32"/>
    <p:sldId id="289" r:id="rId33"/>
    <p:sldId id="286" r:id="rId34"/>
    <p:sldId id="287" r:id="rId3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56">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AFCCC"/>
    <a:srgbClr val="CCE6FC"/>
    <a:srgbClr val="00A1DA"/>
    <a:srgbClr val="DEEBF7"/>
    <a:srgbClr val="9E93A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15" autoAdjust="0"/>
    <p:restoredTop sz="94802" autoAdjust="0"/>
  </p:normalViewPr>
  <p:slideViewPr>
    <p:cSldViewPr snapToGrid="0" showGuides="1">
      <p:cViewPr varScale="1">
        <p:scale>
          <a:sx n="75" d="100"/>
          <a:sy n="75" d="100"/>
        </p:scale>
        <p:origin x="1024" y="60"/>
      </p:cViewPr>
      <p:guideLst>
        <p:guide orient="horz" pos="2256"/>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theme" Target="theme/theme1.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5D5A0F-8AC6-4923-BB3A-4101FA046850}" type="datetimeFigureOut">
              <a:rPr lang="en-US" smtClean="0"/>
              <a:t>10/5/2019</a:t>
            </a:fld>
            <a:endParaRPr 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5EC5991-ACB4-4B30-8F68-2629FE821BFC}"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638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en-US" altLang="zh-CN">
              <a:ea typeface="宋体" charset="-122"/>
            </a:endParaRPr>
          </a:p>
        </p:txBody>
      </p:sp>
      <p:sp>
        <p:nvSpPr>
          <p:cNvPr id="1638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eaLnBrk="0" fontAlgn="base" hangingPunct="0">
              <a:spcBef>
                <a:spcPct val="0"/>
              </a:spcBef>
              <a:spcAft>
                <a:spcPct val="0"/>
              </a:spcAft>
              <a:defRPr>
                <a:solidFill>
                  <a:schemeClr val="tx1"/>
                </a:solidFill>
                <a:latin typeface="Calibri" pitchFamily="34" charset="0"/>
              </a:defRPr>
            </a:lvl6pPr>
            <a:lvl7pPr marL="2971800" indent="-228600" defTabSz="457200" eaLnBrk="0" fontAlgn="base" hangingPunct="0">
              <a:spcBef>
                <a:spcPct val="0"/>
              </a:spcBef>
              <a:spcAft>
                <a:spcPct val="0"/>
              </a:spcAft>
              <a:defRPr>
                <a:solidFill>
                  <a:schemeClr val="tx1"/>
                </a:solidFill>
                <a:latin typeface="Calibri" pitchFamily="34" charset="0"/>
              </a:defRPr>
            </a:lvl7pPr>
            <a:lvl8pPr marL="3429000" indent="-228600" defTabSz="457200" eaLnBrk="0" fontAlgn="base" hangingPunct="0">
              <a:spcBef>
                <a:spcPct val="0"/>
              </a:spcBef>
              <a:spcAft>
                <a:spcPct val="0"/>
              </a:spcAft>
              <a:defRPr>
                <a:solidFill>
                  <a:schemeClr val="tx1"/>
                </a:solidFill>
                <a:latin typeface="Calibri" pitchFamily="34" charset="0"/>
              </a:defRPr>
            </a:lvl8pPr>
            <a:lvl9pPr marL="3886200" indent="-228600" defTabSz="457200" eaLnBrk="0" fontAlgn="base" hangingPunct="0">
              <a:spcBef>
                <a:spcPct val="0"/>
              </a:spcBef>
              <a:spcAft>
                <a:spcPct val="0"/>
              </a:spcAft>
              <a:defRPr>
                <a:solidFill>
                  <a:schemeClr val="tx1"/>
                </a:solidFill>
                <a:latin typeface="Calibri" pitchFamily="34" charset="0"/>
              </a:defRPr>
            </a:lvl9pPr>
          </a:lstStyle>
          <a:p>
            <a:pPr marL="0" marR="0" lvl="0" indent="0" algn="r" defTabSz="457200" rtl="0" eaLnBrk="1" fontAlgn="base" latinLnBrk="0" hangingPunct="1">
              <a:lnSpc>
                <a:spcPct val="100000"/>
              </a:lnSpc>
              <a:spcBef>
                <a:spcPct val="0"/>
              </a:spcBef>
              <a:spcAft>
                <a:spcPct val="0"/>
              </a:spcAft>
              <a:buClrTx/>
              <a:buSzTx/>
              <a:buFontTx/>
              <a:buNone/>
              <a:defRPr/>
            </a:pPr>
            <a:fld id="{6B694C74-974E-47DE-89CE-1975213F6BEA}" type="slidenum">
              <a:rPr kumimoji="0" lang="en-US" altLang="zh-CN" sz="1200" b="0" i="0" u="none" strike="noStrike" kern="1200" cap="none" spc="0" normalizeH="0" baseline="0" noProof="0" smtClean="0">
                <a:ln>
                  <a:noFill/>
                </a:ln>
                <a:solidFill>
                  <a:prstClr val="black"/>
                </a:solidFill>
                <a:effectLst/>
                <a:uLnTx/>
                <a:uFillTx/>
                <a:latin typeface="Calibri" pitchFamily="34" charset="0"/>
                <a:ea typeface="宋体" charset="-122"/>
                <a:cs typeface="+mn-cs"/>
              </a:rPr>
              <a:t>1</a:t>
            </a:fld>
            <a:endParaRPr kumimoji="0" lang="en-US" altLang="zh-CN" sz="1200" b="0" i="0" u="none" strike="noStrike" kern="1200" cap="none" spc="0" normalizeH="0" baseline="0" noProof="0">
              <a:ln>
                <a:noFill/>
              </a:ln>
              <a:solidFill>
                <a:prstClr val="black"/>
              </a:solidFill>
              <a:effectLst/>
              <a:uLnTx/>
              <a:uFillTx/>
              <a:latin typeface="Calibri" pitchFamily="34" charset="0"/>
              <a:ea typeface="宋体" charset="-122"/>
              <a:cs typeface="+mn-c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a:t>objdump</a:t>
            </a:r>
            <a:r>
              <a:rPr lang="zh-CN" altLang="en-US" dirty="0"/>
              <a:t>命令是</a:t>
            </a:r>
            <a:r>
              <a:rPr lang="en-US" altLang="zh-CN" dirty="0"/>
              <a:t>Linux</a:t>
            </a:r>
            <a:r>
              <a:rPr lang="zh-CN" altLang="en-US" dirty="0"/>
              <a:t>下的反汇编目标文件或者可执行文件的命令，它以一种可阅读的格式让你更多地了解二进制文件可能带有的附加信息。</a:t>
            </a:r>
          </a:p>
        </p:txBody>
      </p:sp>
      <p:sp>
        <p:nvSpPr>
          <p:cNvPr id="4" name="灯片编号占位符 3"/>
          <p:cNvSpPr>
            <a:spLocks noGrp="1"/>
          </p:cNvSpPr>
          <p:nvPr>
            <p:ph type="sldNum" sz="quarter" idx="5"/>
          </p:nvPr>
        </p:nvSpPr>
        <p:spPr/>
        <p:txBody>
          <a:bodyPr/>
          <a:lstStyle/>
          <a:p>
            <a:fld id="{85EC5991-ACB4-4B30-8F68-2629FE821BFC}" type="slidenum">
              <a:rPr lang="en-US" smtClean="0"/>
              <a:t>7</a:t>
            </a:fld>
            <a:endParaRPr lang="en-US"/>
          </a:p>
        </p:txBody>
      </p:sp>
    </p:spTree>
    <p:extLst>
      <p:ext uri="{BB962C8B-B14F-4D97-AF65-F5344CB8AC3E}">
        <p14:creationId xmlns:p14="http://schemas.microsoft.com/office/powerpoint/2010/main" val="34301158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en-US"/>
          </a:p>
        </p:txBody>
      </p:sp>
      <p:sp>
        <p:nvSpPr>
          <p:cNvPr id="3" name="日期占位符 2"/>
          <p:cNvSpPr>
            <a:spLocks noGrp="1"/>
          </p:cNvSpPr>
          <p:nvPr>
            <p:ph type="dt" sz="half" idx="10"/>
          </p:nvPr>
        </p:nvSpPr>
        <p:spPr/>
        <p:txBody>
          <a:bodyPr/>
          <a:lstStyle/>
          <a:p>
            <a:fld id="{294A8717-DEB5-4089-B9FD-BAB9B8D7505B}" type="datetimeFigureOut">
              <a:rPr lang="en-US" smtClean="0"/>
              <a:t>10/5/2019</a:t>
            </a:fld>
            <a:endParaRPr lang="en-US"/>
          </a:p>
        </p:txBody>
      </p:sp>
      <p:sp>
        <p:nvSpPr>
          <p:cNvPr id="4" name="页脚占位符 3"/>
          <p:cNvSpPr>
            <a:spLocks noGrp="1"/>
          </p:cNvSpPr>
          <p:nvPr>
            <p:ph type="ftr" sz="quarter" idx="11"/>
          </p:nvPr>
        </p:nvSpPr>
        <p:spPr/>
        <p:txBody>
          <a:bodyPr/>
          <a:lstStyle/>
          <a:p>
            <a:endParaRPr lang="en-US"/>
          </a:p>
        </p:txBody>
      </p:sp>
      <p:sp>
        <p:nvSpPr>
          <p:cNvPr id="5" name="灯片编号占位符 4"/>
          <p:cNvSpPr>
            <a:spLocks noGrp="1"/>
          </p:cNvSpPr>
          <p:nvPr>
            <p:ph type="sldNum" sz="quarter" idx="12"/>
          </p:nvPr>
        </p:nvSpPr>
        <p:spPr/>
        <p:txBody>
          <a:bodyPr/>
          <a:lstStyle/>
          <a:p>
            <a:fld id="{CB68FB7C-2BE8-41BB-916E-E074B61B7095}"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a:t>单击图标添加图片</a:t>
            </a:r>
            <a:endParaRPr lang="en-US" noProof="0" dirty="0"/>
          </a:p>
        </p:txBody>
      </p:sp>
      <p:sp>
        <p:nvSpPr>
          <p:cNvPr id="4" name="Text Placeholder 3"/>
          <p:cNvSpPr>
            <a:spLocks noGrp="1"/>
          </p:cNvSpPr>
          <p:nvPr>
            <p:ph type="body" sz="half" idx="2" hasCustomPrompt="1"/>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lvl1pPr>
              <a:defRPr/>
            </a:lvl1pPr>
          </a:lstStyle>
          <a:p>
            <a:pPr>
              <a:defRPr/>
            </a:pPr>
            <a:endParaRPr lang="en-US" altLang="zh-CN"/>
          </a:p>
        </p:txBody>
      </p:sp>
      <p:sp>
        <p:nvSpPr>
          <p:cNvPr id="6" name="Footer Placeholder 5"/>
          <p:cNvSpPr>
            <a:spLocks noGrp="1"/>
          </p:cNvSpPr>
          <p:nvPr>
            <p:ph type="ftr" sz="quarter" idx="11"/>
          </p:nvPr>
        </p:nvSpPr>
        <p:spPr/>
        <p:txBody>
          <a:bodyPr/>
          <a:lstStyle>
            <a:lvl1pPr>
              <a:defRPr/>
            </a:lvl1pPr>
          </a:lstStyle>
          <a:p>
            <a:pPr>
              <a:defRPr/>
            </a:pPr>
            <a:endParaRPr lang="en-US" altLang="zh-CN"/>
          </a:p>
        </p:txBody>
      </p:sp>
      <p:sp>
        <p:nvSpPr>
          <p:cNvPr id="7" name="Slide Number Placeholder 6"/>
          <p:cNvSpPr>
            <a:spLocks noGrp="1"/>
          </p:cNvSpPr>
          <p:nvPr>
            <p:ph type="sldNum" sz="quarter" idx="12"/>
          </p:nvPr>
        </p:nvSpPr>
        <p:spPr/>
        <p:txBody>
          <a:bodyPr/>
          <a:lstStyle>
            <a:lvl1pPr>
              <a:defRPr/>
            </a:lvl1pPr>
          </a:lstStyle>
          <a:p>
            <a:pPr>
              <a:defRPr/>
            </a:pPr>
            <a:fld id="{24795AB6-5AC4-48E1-ACFA-3761DA51CC1E}" type="slidenum">
              <a:rPr lang="en-US" altLang="zh-CN"/>
              <a:t>‹#›</a:t>
            </a:fld>
            <a:endParaRPr lang="en-US" altLang="zh-C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lvl1pPr>
              <a:defRPr/>
            </a:lvl1pPr>
          </a:lstStyle>
          <a:p>
            <a:pPr>
              <a:defRPr/>
            </a:pPr>
            <a:endParaRPr lang="en-US" altLang="zh-CN"/>
          </a:p>
        </p:txBody>
      </p:sp>
      <p:sp>
        <p:nvSpPr>
          <p:cNvPr id="5" name="Footer Placeholder 4"/>
          <p:cNvSpPr>
            <a:spLocks noGrp="1"/>
          </p:cNvSpPr>
          <p:nvPr>
            <p:ph type="ftr" sz="quarter" idx="11"/>
          </p:nvPr>
        </p:nvSpPr>
        <p:spPr/>
        <p:txBody>
          <a:bodyPr/>
          <a:lstStyle>
            <a:lvl1pPr>
              <a:defRPr/>
            </a:lvl1pPr>
          </a:lstStyle>
          <a:p>
            <a:pPr>
              <a:defRPr/>
            </a:pPr>
            <a:endParaRPr lang="en-US" altLang="zh-CN"/>
          </a:p>
        </p:txBody>
      </p:sp>
      <p:sp>
        <p:nvSpPr>
          <p:cNvPr id="6" name="Slide Number Placeholder 5"/>
          <p:cNvSpPr>
            <a:spLocks noGrp="1"/>
          </p:cNvSpPr>
          <p:nvPr>
            <p:ph type="sldNum" sz="quarter" idx="12"/>
          </p:nvPr>
        </p:nvSpPr>
        <p:spPr/>
        <p:txBody>
          <a:bodyPr/>
          <a:lstStyle>
            <a:lvl1pPr>
              <a:defRPr/>
            </a:lvl1pPr>
          </a:lstStyle>
          <a:p>
            <a:pPr>
              <a:defRPr/>
            </a:pPr>
            <a:fld id="{CF77A300-33CC-4B6B-807E-8209B0BBCA0C}" type="slidenum">
              <a:rPr lang="en-US" altLang="zh-CN"/>
              <a:t>‹#›</a:t>
            </a:fld>
            <a:endParaRPr lang="en-US" altLang="zh-C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hasCustomPrompt="1"/>
          </p:nvPr>
        </p:nvSpPr>
        <p:spPr>
          <a:xfrm>
            <a:off x="628650" y="365125"/>
            <a:ext cx="5800725"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lvl1pPr>
              <a:defRPr/>
            </a:lvl1pPr>
          </a:lstStyle>
          <a:p>
            <a:pPr>
              <a:defRPr/>
            </a:pPr>
            <a:endParaRPr lang="en-US" altLang="zh-CN"/>
          </a:p>
        </p:txBody>
      </p:sp>
      <p:sp>
        <p:nvSpPr>
          <p:cNvPr id="5" name="Footer Placeholder 4"/>
          <p:cNvSpPr>
            <a:spLocks noGrp="1"/>
          </p:cNvSpPr>
          <p:nvPr>
            <p:ph type="ftr" sz="quarter" idx="11"/>
          </p:nvPr>
        </p:nvSpPr>
        <p:spPr/>
        <p:txBody>
          <a:bodyPr/>
          <a:lstStyle>
            <a:lvl1pPr>
              <a:defRPr/>
            </a:lvl1pPr>
          </a:lstStyle>
          <a:p>
            <a:pPr>
              <a:defRPr/>
            </a:pPr>
            <a:endParaRPr lang="en-US" altLang="zh-CN"/>
          </a:p>
        </p:txBody>
      </p:sp>
      <p:sp>
        <p:nvSpPr>
          <p:cNvPr id="6" name="Slide Number Placeholder 5"/>
          <p:cNvSpPr>
            <a:spLocks noGrp="1"/>
          </p:cNvSpPr>
          <p:nvPr>
            <p:ph type="sldNum" sz="quarter" idx="12"/>
          </p:nvPr>
        </p:nvSpPr>
        <p:spPr/>
        <p:txBody>
          <a:bodyPr/>
          <a:lstStyle>
            <a:lvl1pPr>
              <a:defRPr/>
            </a:lvl1pPr>
          </a:lstStyle>
          <a:p>
            <a:pPr>
              <a:defRPr/>
            </a:pPr>
            <a:fld id="{E1EEE86C-602C-49BA-AA05-16493F47C8B6}" type="slidenum">
              <a:rPr lang="en-US" altLang="zh-CN"/>
              <a:t>‹#›</a:t>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4" name="Picture 8" descr="U1215P1T1D13465219F21DT20070717104344"/>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796213" y="77788"/>
            <a:ext cx="1231900" cy="1231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endParaRPr lang="en-US" dirty="0"/>
          </a:p>
        </p:txBody>
      </p:sp>
      <p:sp>
        <p:nvSpPr>
          <p:cNvPr id="5" name="Date Placeholder 3"/>
          <p:cNvSpPr>
            <a:spLocks noGrp="1"/>
          </p:cNvSpPr>
          <p:nvPr>
            <p:ph type="dt" sz="half" idx="10"/>
          </p:nvPr>
        </p:nvSpPr>
        <p:spPr/>
        <p:txBody>
          <a:bodyPr/>
          <a:lstStyle>
            <a:lvl1pPr>
              <a:defRPr/>
            </a:lvl1pPr>
          </a:lstStyle>
          <a:p>
            <a:pPr>
              <a:defRPr/>
            </a:pPr>
            <a:endParaRPr lang="en-US" altLang="zh-CN"/>
          </a:p>
        </p:txBody>
      </p:sp>
      <p:sp>
        <p:nvSpPr>
          <p:cNvPr id="6" name="Footer Placeholder 4"/>
          <p:cNvSpPr>
            <a:spLocks noGrp="1"/>
          </p:cNvSpPr>
          <p:nvPr>
            <p:ph type="ftr" sz="quarter" idx="11"/>
          </p:nvPr>
        </p:nvSpPr>
        <p:spPr/>
        <p:txBody>
          <a:bodyPr/>
          <a:lstStyle>
            <a:lvl1pPr>
              <a:defRPr/>
            </a:lvl1pPr>
          </a:lstStyle>
          <a:p>
            <a:pPr>
              <a:defRPr/>
            </a:pPr>
            <a:endParaRPr lang="en-US" altLang="zh-CN"/>
          </a:p>
        </p:txBody>
      </p:sp>
      <p:sp>
        <p:nvSpPr>
          <p:cNvPr id="7" name="Slide Number Placeholder 5"/>
          <p:cNvSpPr>
            <a:spLocks noGrp="1"/>
          </p:cNvSpPr>
          <p:nvPr>
            <p:ph type="sldNum" sz="quarter" idx="12"/>
          </p:nvPr>
        </p:nvSpPr>
        <p:spPr/>
        <p:txBody>
          <a:bodyPr/>
          <a:lstStyle>
            <a:lvl1pPr>
              <a:defRPr/>
            </a:lvl1pPr>
          </a:lstStyle>
          <a:p>
            <a:pPr>
              <a:defRPr/>
            </a:pPr>
            <a:fld id="{AE92628B-942E-4644-BE00-78F7C54ACF34}" type="slidenum">
              <a:rPr lang="en-US" altLang="zh-CN"/>
              <a:t>‹#›</a:t>
            </a:fld>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4" name="矩形 3"/>
          <p:cNvSpPr/>
          <p:nvPr userDrawn="1"/>
        </p:nvSpPr>
        <p:spPr>
          <a:xfrm>
            <a:off x="248701" y="789524"/>
            <a:ext cx="7391400" cy="163513"/>
          </a:xfrm>
          <a:prstGeom prst="rect">
            <a:avLst/>
          </a:prstGeom>
          <a:gradFill flip="none" rotWithShape="1">
            <a:gsLst>
              <a:gs pos="0">
                <a:srgbClr val="9C0054">
                  <a:tint val="66000"/>
                  <a:satMod val="160000"/>
                </a:srgbClr>
              </a:gs>
              <a:gs pos="50000">
                <a:srgbClr val="9C0054">
                  <a:tint val="44500"/>
                  <a:satMod val="160000"/>
                </a:srgbClr>
              </a:gs>
              <a:gs pos="100000">
                <a:srgbClr val="9C0054">
                  <a:tint val="23500"/>
                  <a:satMod val="16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lgn="ctr" eaLnBrk="1" hangingPunct="1">
              <a:defRPr/>
            </a:pPr>
            <a:endParaRPr lang="en-US" altLang="zh-CN" sz="1300">
              <a:solidFill>
                <a:srgbClr val="FFFFFF"/>
              </a:solidFill>
              <a:ea typeface="宋体" charset="-122"/>
            </a:endParaRPr>
          </a:p>
        </p:txBody>
      </p:sp>
      <p:pic>
        <p:nvPicPr>
          <p:cNvPr id="5" name="Picture 8" descr="U1215P1T1D13465219F21DT20070717104344"/>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152863" y="77788"/>
            <a:ext cx="875249" cy="875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248701" y="202932"/>
            <a:ext cx="7886700" cy="605374"/>
          </a:xfrm>
        </p:spPr>
        <p:txBody>
          <a:bodyPr/>
          <a:lstStyle>
            <a:lvl1pPr>
              <a:defRPr sz="3600">
                <a:latin typeface="楷体" pitchFamily="49" charset="-122"/>
                <a:ea typeface="楷体" pitchFamily="49" charset="-122"/>
              </a:defRPr>
            </a:lvl1pPr>
          </a:lstStyle>
          <a:p>
            <a:r>
              <a:rPr lang="zh-CN" altLang="en-US" dirty="0"/>
              <a:t>单击此处编辑母版标题样式</a:t>
            </a:r>
            <a:endParaRPr lang="en-US" dirty="0"/>
          </a:p>
        </p:txBody>
      </p:sp>
      <p:sp>
        <p:nvSpPr>
          <p:cNvPr id="3" name="Content Placeholder 2"/>
          <p:cNvSpPr>
            <a:spLocks noGrp="1"/>
          </p:cNvSpPr>
          <p:nvPr>
            <p:ph idx="1" hasCustomPrompt="1"/>
          </p:nvPr>
        </p:nvSpPr>
        <p:spPr>
          <a:xfrm>
            <a:off x="248700" y="1334292"/>
            <a:ext cx="8779411" cy="5013851"/>
          </a:xfrm>
        </p:spPr>
        <p:txBody>
          <a:bodyPr/>
          <a:lstStyle>
            <a:lvl1pPr>
              <a:defRPr>
                <a:latin typeface="楷体" pitchFamily="49" charset="-122"/>
                <a:ea typeface="楷体" pitchFamily="49" charset="-122"/>
              </a:defRPr>
            </a:lvl1pPr>
            <a:lvl2pPr>
              <a:defRPr>
                <a:latin typeface="楷体" pitchFamily="49" charset="-122"/>
                <a:ea typeface="楷体" pitchFamily="49" charset="-122"/>
              </a:defRPr>
            </a:lvl2pPr>
            <a:lvl3pPr>
              <a:defRPr>
                <a:latin typeface="楷体" pitchFamily="49" charset="-122"/>
                <a:ea typeface="楷体" pitchFamily="49" charset="-122"/>
              </a:defRPr>
            </a:lvl3pPr>
            <a:lvl4pPr>
              <a:defRPr>
                <a:latin typeface="楷体" pitchFamily="49" charset="-122"/>
                <a:ea typeface="楷体" pitchFamily="49" charset="-122"/>
              </a:defRPr>
            </a:lvl4pPr>
            <a:lvl5pPr>
              <a:defRPr>
                <a:latin typeface="楷体" pitchFamily="49" charset="-122"/>
                <a:ea typeface="楷体" pitchFamily="49" charset="-122"/>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6" name="Date Placeholder 3"/>
          <p:cNvSpPr>
            <a:spLocks noGrp="1"/>
          </p:cNvSpPr>
          <p:nvPr>
            <p:ph type="dt" sz="half" idx="10"/>
          </p:nvPr>
        </p:nvSpPr>
        <p:spPr/>
        <p:txBody>
          <a:bodyPr/>
          <a:lstStyle>
            <a:lvl1pPr>
              <a:defRPr/>
            </a:lvl1pPr>
          </a:lstStyle>
          <a:p>
            <a:pPr>
              <a:defRPr/>
            </a:pPr>
            <a:fld id="{23A2B07A-E691-4FE4-8059-ABEA60DC27AA}" type="datetimeFigureOut">
              <a:rPr lang="en-US" altLang="zh-CN"/>
              <a:t>10/5/2019</a:t>
            </a:fld>
            <a:endParaRPr lang="en-US" altLang="zh-CN"/>
          </a:p>
        </p:txBody>
      </p:sp>
      <p:sp>
        <p:nvSpPr>
          <p:cNvPr id="7" name="Footer Placeholder 4"/>
          <p:cNvSpPr>
            <a:spLocks noGrp="1"/>
          </p:cNvSpPr>
          <p:nvPr>
            <p:ph type="ftr" sz="quarter" idx="11"/>
          </p:nvPr>
        </p:nvSpPr>
        <p:spPr/>
        <p:txBody>
          <a:bodyPr/>
          <a:lstStyle>
            <a:lvl1pPr>
              <a:defRPr/>
            </a:lvl1pPr>
          </a:lstStyle>
          <a:p>
            <a:pPr>
              <a:defRPr/>
            </a:pPr>
            <a:endParaRPr lang="en-US" altLang="zh-CN"/>
          </a:p>
        </p:txBody>
      </p:sp>
      <p:sp>
        <p:nvSpPr>
          <p:cNvPr id="8" name="Slide Number Placeholder 5"/>
          <p:cNvSpPr>
            <a:spLocks noGrp="1"/>
          </p:cNvSpPr>
          <p:nvPr>
            <p:ph type="sldNum" sz="quarter" idx="12"/>
          </p:nvPr>
        </p:nvSpPr>
        <p:spPr>
          <a:xfrm>
            <a:off x="6970713" y="6492875"/>
            <a:ext cx="2057400" cy="365125"/>
          </a:xfrm>
        </p:spPr>
        <p:txBody>
          <a:bodyPr/>
          <a:lstStyle>
            <a:lvl1pPr algn="r">
              <a:defRPr/>
            </a:lvl1pPr>
          </a:lstStyle>
          <a:p>
            <a:pPr>
              <a:defRPr/>
            </a:pPr>
            <a:fld id="{0C78537A-5010-4545-89DA-8A8915DB7A41}" type="slidenum">
              <a:rPr lang="en-US" altLang="zh-CN"/>
              <a:t>‹#›</a:t>
            </a:fld>
            <a:endParaRPr lang="en-US" altLang="zh-CN"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hasCustomPrompt="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lvl1pPr>
              <a:defRPr/>
            </a:lvl1pPr>
          </a:lstStyle>
          <a:p>
            <a:pPr>
              <a:defRPr/>
            </a:pPr>
            <a:endParaRPr lang="en-US" altLang="zh-CN"/>
          </a:p>
        </p:txBody>
      </p:sp>
      <p:sp>
        <p:nvSpPr>
          <p:cNvPr id="5" name="Footer Placeholder 4"/>
          <p:cNvSpPr>
            <a:spLocks noGrp="1"/>
          </p:cNvSpPr>
          <p:nvPr>
            <p:ph type="ftr" sz="quarter" idx="11"/>
          </p:nvPr>
        </p:nvSpPr>
        <p:spPr/>
        <p:txBody>
          <a:bodyPr/>
          <a:lstStyle>
            <a:lvl1pPr>
              <a:defRPr/>
            </a:lvl1pPr>
          </a:lstStyle>
          <a:p>
            <a:pPr>
              <a:defRPr/>
            </a:pPr>
            <a:endParaRPr lang="en-US" altLang="zh-CN"/>
          </a:p>
        </p:txBody>
      </p:sp>
      <p:sp>
        <p:nvSpPr>
          <p:cNvPr id="6" name="Slide Number Placeholder 5"/>
          <p:cNvSpPr>
            <a:spLocks noGrp="1"/>
          </p:cNvSpPr>
          <p:nvPr>
            <p:ph type="sldNum" sz="quarter" idx="12"/>
          </p:nvPr>
        </p:nvSpPr>
        <p:spPr/>
        <p:txBody>
          <a:bodyPr/>
          <a:lstStyle>
            <a:lvl1pPr>
              <a:defRPr/>
            </a:lvl1pPr>
          </a:lstStyle>
          <a:p>
            <a:pPr>
              <a:defRPr/>
            </a:pPr>
            <a:fld id="{F7F1A556-A8D2-4F0F-8AF7-2E869F5A5265}" type="slidenum">
              <a:rPr lang="en-US" altLang="zh-CN"/>
              <a:t>‹#›</a:t>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hasCustomPrompt="1"/>
          </p:nvPr>
        </p:nvSpPr>
        <p:spPr>
          <a:xfrm>
            <a:off x="628650" y="1825625"/>
            <a:ext cx="38862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hasCustomPrompt="1"/>
          </p:nvPr>
        </p:nvSpPr>
        <p:spPr>
          <a:xfrm>
            <a:off x="4629150" y="1825625"/>
            <a:ext cx="38862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lvl1pPr>
              <a:defRPr/>
            </a:lvl1pPr>
          </a:lstStyle>
          <a:p>
            <a:pPr>
              <a:defRPr/>
            </a:pPr>
            <a:endParaRPr lang="en-US" altLang="zh-CN"/>
          </a:p>
        </p:txBody>
      </p:sp>
      <p:sp>
        <p:nvSpPr>
          <p:cNvPr id="6" name="Footer Placeholder 5"/>
          <p:cNvSpPr>
            <a:spLocks noGrp="1"/>
          </p:cNvSpPr>
          <p:nvPr>
            <p:ph type="ftr" sz="quarter" idx="11"/>
          </p:nvPr>
        </p:nvSpPr>
        <p:spPr/>
        <p:txBody>
          <a:bodyPr/>
          <a:lstStyle>
            <a:lvl1pPr>
              <a:defRPr/>
            </a:lvl1pPr>
          </a:lstStyle>
          <a:p>
            <a:pPr>
              <a:defRPr/>
            </a:pPr>
            <a:endParaRPr lang="en-US" altLang="zh-CN"/>
          </a:p>
        </p:txBody>
      </p:sp>
      <p:sp>
        <p:nvSpPr>
          <p:cNvPr id="7" name="Slide Number Placeholder 6"/>
          <p:cNvSpPr>
            <a:spLocks noGrp="1"/>
          </p:cNvSpPr>
          <p:nvPr>
            <p:ph type="sldNum" sz="quarter" idx="12"/>
          </p:nvPr>
        </p:nvSpPr>
        <p:spPr/>
        <p:txBody>
          <a:bodyPr/>
          <a:lstStyle>
            <a:lvl1pPr>
              <a:defRPr/>
            </a:lvl1pPr>
          </a:lstStyle>
          <a:p>
            <a:pPr>
              <a:defRPr/>
            </a:pPr>
            <a:fld id="{EF078ADF-ABEA-451E-BF90-EEF27DAB91F5}" type="slidenum">
              <a:rPr lang="en-US" altLang="zh-CN"/>
              <a:t>‹#›</a:t>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a:t>单击此处编辑母版标题样式</a:t>
            </a:r>
            <a:endParaRPr lang="en-US" dirty="0"/>
          </a:p>
        </p:txBody>
      </p:sp>
      <p:sp>
        <p:nvSpPr>
          <p:cNvPr id="3" name="Text Placeholder 2"/>
          <p:cNvSpPr>
            <a:spLocks noGrp="1"/>
          </p:cNvSpPr>
          <p:nvPr>
            <p:ph type="body" idx="1" hasCustomPrompt="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hasCustomPrompt="1"/>
          </p:nvPr>
        </p:nvSpPr>
        <p:spPr>
          <a:xfrm>
            <a:off x="629842" y="2505075"/>
            <a:ext cx="3868340"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hasCustomPrompt="1"/>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Content Placeholder 5"/>
          <p:cNvSpPr>
            <a:spLocks noGrp="1"/>
          </p:cNvSpPr>
          <p:nvPr>
            <p:ph sz="quarter" idx="4" hasCustomPrompt="1"/>
          </p:nvPr>
        </p:nvSpPr>
        <p:spPr>
          <a:xfrm>
            <a:off x="4629150" y="2505075"/>
            <a:ext cx="3887391"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lvl1pPr>
              <a:defRPr/>
            </a:lvl1pPr>
          </a:lstStyle>
          <a:p>
            <a:pPr>
              <a:defRPr/>
            </a:pPr>
            <a:endParaRPr lang="en-US" altLang="zh-CN"/>
          </a:p>
        </p:txBody>
      </p:sp>
      <p:sp>
        <p:nvSpPr>
          <p:cNvPr id="8" name="Footer Placeholder 7"/>
          <p:cNvSpPr>
            <a:spLocks noGrp="1"/>
          </p:cNvSpPr>
          <p:nvPr>
            <p:ph type="ftr" sz="quarter" idx="11"/>
          </p:nvPr>
        </p:nvSpPr>
        <p:spPr/>
        <p:txBody>
          <a:bodyPr/>
          <a:lstStyle>
            <a:lvl1pPr>
              <a:defRPr/>
            </a:lvl1pPr>
          </a:lstStyle>
          <a:p>
            <a:pPr>
              <a:defRPr/>
            </a:pPr>
            <a:endParaRPr lang="en-US" altLang="zh-CN"/>
          </a:p>
        </p:txBody>
      </p:sp>
      <p:sp>
        <p:nvSpPr>
          <p:cNvPr id="9" name="Slide Number Placeholder 8"/>
          <p:cNvSpPr>
            <a:spLocks noGrp="1"/>
          </p:cNvSpPr>
          <p:nvPr>
            <p:ph type="sldNum" sz="quarter" idx="12"/>
          </p:nvPr>
        </p:nvSpPr>
        <p:spPr/>
        <p:txBody>
          <a:bodyPr/>
          <a:lstStyle>
            <a:lvl1pPr>
              <a:defRPr/>
            </a:lvl1pPr>
          </a:lstStyle>
          <a:p>
            <a:pPr>
              <a:defRPr/>
            </a:pPr>
            <a:fld id="{32501D6E-C96F-4692-BD2A-7A43889FA330}" type="slidenum">
              <a:rPr lang="en-US" altLang="zh-CN"/>
              <a:t>‹#›</a:t>
            </a:fld>
            <a:endParaRPr lang="en-US" altLang="zh-C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lvl1pPr>
              <a:defRPr/>
            </a:lvl1pPr>
          </a:lstStyle>
          <a:p>
            <a:pPr>
              <a:defRPr/>
            </a:pPr>
            <a:endParaRPr lang="en-US" altLang="zh-CN"/>
          </a:p>
        </p:txBody>
      </p:sp>
      <p:sp>
        <p:nvSpPr>
          <p:cNvPr id="4" name="Footer Placeholder 3"/>
          <p:cNvSpPr>
            <a:spLocks noGrp="1"/>
          </p:cNvSpPr>
          <p:nvPr>
            <p:ph type="ftr" sz="quarter" idx="11"/>
          </p:nvPr>
        </p:nvSpPr>
        <p:spPr/>
        <p:txBody>
          <a:bodyPr/>
          <a:lstStyle>
            <a:lvl1pPr>
              <a:defRPr/>
            </a:lvl1pPr>
          </a:lstStyle>
          <a:p>
            <a:pPr>
              <a:defRPr/>
            </a:pPr>
            <a:endParaRPr lang="en-US" altLang="zh-CN"/>
          </a:p>
        </p:txBody>
      </p:sp>
      <p:sp>
        <p:nvSpPr>
          <p:cNvPr id="5" name="Slide Number Placeholder 4"/>
          <p:cNvSpPr>
            <a:spLocks noGrp="1"/>
          </p:cNvSpPr>
          <p:nvPr>
            <p:ph type="sldNum" sz="quarter" idx="12"/>
          </p:nvPr>
        </p:nvSpPr>
        <p:spPr/>
        <p:txBody>
          <a:bodyPr/>
          <a:lstStyle>
            <a:lvl1pPr>
              <a:defRPr/>
            </a:lvl1pPr>
          </a:lstStyle>
          <a:p>
            <a:pPr>
              <a:defRPr/>
            </a:pPr>
            <a:fld id="{95A5B032-DA72-468C-BF1B-C54C7689105E}" type="slidenum">
              <a:rPr lang="en-US" altLang="zh-CN"/>
              <a:t>‹#›</a:t>
            </a:fld>
            <a:endParaRPr lang="en-US" altLang="zh-C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pPr>
              <a:defRPr/>
            </a:pPr>
            <a:endParaRPr lang="en-US" altLang="zh-CN"/>
          </a:p>
        </p:txBody>
      </p:sp>
      <p:sp>
        <p:nvSpPr>
          <p:cNvPr id="3" name="Footer Placeholder 2"/>
          <p:cNvSpPr>
            <a:spLocks noGrp="1"/>
          </p:cNvSpPr>
          <p:nvPr>
            <p:ph type="ftr" sz="quarter" idx="11"/>
          </p:nvPr>
        </p:nvSpPr>
        <p:spPr/>
        <p:txBody>
          <a:bodyPr/>
          <a:lstStyle>
            <a:lvl1pPr>
              <a:defRPr/>
            </a:lvl1pPr>
          </a:lstStyle>
          <a:p>
            <a:pPr>
              <a:defRPr/>
            </a:pPr>
            <a:endParaRPr lang="en-US" altLang="zh-CN"/>
          </a:p>
        </p:txBody>
      </p:sp>
      <p:sp>
        <p:nvSpPr>
          <p:cNvPr id="4" name="Slide Number Placeholder 3"/>
          <p:cNvSpPr>
            <a:spLocks noGrp="1"/>
          </p:cNvSpPr>
          <p:nvPr>
            <p:ph type="sldNum" sz="quarter" idx="12"/>
          </p:nvPr>
        </p:nvSpPr>
        <p:spPr/>
        <p:txBody>
          <a:bodyPr/>
          <a:lstStyle>
            <a:lvl1pPr>
              <a:defRPr/>
            </a:lvl1pPr>
          </a:lstStyle>
          <a:p>
            <a:pPr>
              <a:defRPr/>
            </a:pPr>
            <a:fld id="{5AEEB687-6FFF-40B4-9290-5C252B299AC8}" type="slidenum">
              <a:rPr lang="en-US" altLang="zh-CN"/>
              <a:t>‹#›</a:t>
            </a:fld>
            <a:endParaRPr lang="en-US" altLang="zh-C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hasCustomPrompt="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hasCustomPrompt="1"/>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lvl1pPr>
              <a:defRPr/>
            </a:lvl1pPr>
          </a:lstStyle>
          <a:p>
            <a:pPr>
              <a:defRPr/>
            </a:pPr>
            <a:endParaRPr lang="en-US" altLang="zh-CN"/>
          </a:p>
        </p:txBody>
      </p:sp>
      <p:sp>
        <p:nvSpPr>
          <p:cNvPr id="6" name="Footer Placeholder 5"/>
          <p:cNvSpPr>
            <a:spLocks noGrp="1"/>
          </p:cNvSpPr>
          <p:nvPr>
            <p:ph type="ftr" sz="quarter" idx="11"/>
          </p:nvPr>
        </p:nvSpPr>
        <p:spPr/>
        <p:txBody>
          <a:bodyPr/>
          <a:lstStyle>
            <a:lvl1pPr>
              <a:defRPr/>
            </a:lvl1pPr>
          </a:lstStyle>
          <a:p>
            <a:pPr>
              <a:defRPr/>
            </a:pPr>
            <a:endParaRPr lang="en-US" altLang="zh-CN"/>
          </a:p>
        </p:txBody>
      </p:sp>
      <p:sp>
        <p:nvSpPr>
          <p:cNvPr id="7" name="Slide Number Placeholder 6"/>
          <p:cNvSpPr>
            <a:spLocks noGrp="1"/>
          </p:cNvSpPr>
          <p:nvPr>
            <p:ph type="sldNum" sz="quarter" idx="12"/>
          </p:nvPr>
        </p:nvSpPr>
        <p:spPr/>
        <p:txBody>
          <a:bodyPr/>
          <a:lstStyle>
            <a:lvl1pPr>
              <a:defRPr/>
            </a:lvl1pPr>
          </a:lstStyle>
          <a:p>
            <a:pPr>
              <a:defRPr/>
            </a:pPr>
            <a:fld id="{2222E41E-FFDA-4A5E-813D-F71B6550A4B6}" type="slidenum">
              <a:rPr lang="en-US" altLang="zh-CN"/>
              <a:t>‹#›</a:t>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3" Type="http://schemas.openxmlformats.org/officeDocument/2006/relationships/slideLayout" Target="../slideLayouts/slideLayout4.xml"/><Relationship Id="rId7" Type="http://schemas.openxmlformats.org/officeDocument/2006/relationships/slideLayout" Target="../slideLayouts/slideLayout8.xml"/><Relationship Id="rId12" Type="http://schemas.openxmlformats.org/officeDocument/2006/relationships/theme" Target="../theme/theme2.xml"/><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slideLayout" Target="../slideLayouts/slideLayout12.xml"/><Relationship Id="rId5" Type="http://schemas.openxmlformats.org/officeDocument/2006/relationships/slideLayout" Target="../slideLayouts/slideLayout6.xml"/><Relationship Id="rId10" Type="http://schemas.openxmlformats.org/officeDocument/2006/relationships/slideLayout" Target="../slideLayouts/slideLayout11.xml"/><Relationship Id="rId4" Type="http://schemas.openxmlformats.org/officeDocument/2006/relationships/slideLayout" Target="../slideLayouts/slideLayout5.xml"/><Relationship Id="rId9"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dirty="0"/>
              <a:t>单击此处编辑母版标题样式</a:t>
            </a:r>
            <a:endParaRPr lang="en-US" dirty="0"/>
          </a:p>
        </p:txBody>
      </p:sp>
      <p:sp>
        <p:nvSpPr>
          <p:cNvPr id="3" name="文本占位符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日期占位符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294A8717-DEB5-4089-B9FD-BAB9B8D7505B}" type="datetimeFigureOut">
              <a:rPr lang="en-US" smtClean="0"/>
              <a:t>10/5/2019</a:t>
            </a:fld>
            <a:endParaRPr lang="en-US"/>
          </a:p>
        </p:txBody>
      </p:sp>
      <p:sp>
        <p:nvSpPr>
          <p:cNvPr id="5" name="页脚占位符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灯片编号占位符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CB68FB7C-2BE8-41BB-916E-E074B61B7095}"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28650" y="365125"/>
            <a:ext cx="78867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p>
        </p:txBody>
      </p:sp>
      <p:sp>
        <p:nvSpPr>
          <p:cNvPr id="1027" name="Text Placeholder 2"/>
          <p:cNvSpPr>
            <a:spLocks noGrp="1"/>
          </p:cNvSpPr>
          <p:nvPr>
            <p:ph type="body" idx="1"/>
          </p:nvPr>
        </p:nvSpPr>
        <p:spPr bwMode="auto">
          <a:xfrm>
            <a:off x="628650" y="1825625"/>
            <a:ext cx="78867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Date Placeholder 3"/>
          <p:cNvSpPr>
            <a:spLocks noGrp="1"/>
          </p:cNvSpPr>
          <p:nvPr>
            <p:ph type="dt" sz="half" idx="2"/>
          </p:nvPr>
        </p:nvSpPr>
        <p:spPr>
          <a:xfrm>
            <a:off x="628650" y="6356350"/>
            <a:ext cx="2057400" cy="365125"/>
          </a:xfrm>
          <a:prstGeom prst="rect">
            <a:avLst/>
          </a:prstGeom>
        </p:spPr>
        <p:txBody>
          <a:bodyPr vert="horz" wrap="square" lIns="91440" tIns="45720" rIns="91440" bIns="45720" numCol="1" anchor="ctr" anchorCtr="0" compatLnSpc="1"/>
          <a:lstStyle>
            <a:lvl1pPr eaLnBrk="1" hangingPunct="1">
              <a:defRPr sz="1200">
                <a:solidFill>
                  <a:srgbClr val="898989"/>
                </a:solidFill>
                <a:ea typeface="宋体" charset="-122"/>
              </a:defRPr>
            </a:lvl1pPr>
          </a:lstStyle>
          <a:p>
            <a:pPr>
              <a:defRPr/>
            </a:pPr>
            <a:fld id="{5A6AAF38-AD11-4400-B1D4-50D58D8B072D}" type="datetimeFigureOut">
              <a:rPr lang="en-US" altLang="zh-CN"/>
              <a:t>10/5/2019</a:t>
            </a:fld>
            <a:endParaRPr lang="en-US" altLang="zh-CN"/>
          </a:p>
        </p:txBody>
      </p:sp>
      <p:sp>
        <p:nvSpPr>
          <p:cNvPr id="5" name="Footer Placeholder 4"/>
          <p:cNvSpPr>
            <a:spLocks noGrp="1"/>
          </p:cNvSpPr>
          <p:nvPr>
            <p:ph type="ftr" sz="quarter" idx="3"/>
          </p:nvPr>
        </p:nvSpPr>
        <p:spPr>
          <a:xfrm>
            <a:off x="3028950" y="6356350"/>
            <a:ext cx="3086100" cy="365125"/>
          </a:xfrm>
          <a:prstGeom prst="rect">
            <a:avLst/>
          </a:prstGeom>
        </p:spPr>
        <p:txBody>
          <a:bodyPr vert="horz" wrap="square" lIns="91440" tIns="45720" rIns="91440" bIns="45720" numCol="1" anchor="ctr" anchorCtr="0" compatLnSpc="1"/>
          <a:lstStyle>
            <a:lvl1pPr algn="ctr" eaLnBrk="1" hangingPunct="1">
              <a:defRPr sz="1200">
                <a:solidFill>
                  <a:srgbClr val="898989"/>
                </a:solidFill>
                <a:ea typeface="宋体" charset="-122"/>
              </a:defRPr>
            </a:lvl1pPr>
          </a:lstStyle>
          <a:p>
            <a:pPr>
              <a:defRPr/>
            </a:pPr>
            <a:endParaRPr lang="en-US" altLang="zh-CN"/>
          </a:p>
        </p:txBody>
      </p:sp>
      <p:sp>
        <p:nvSpPr>
          <p:cNvPr id="6" name="Slide Number Placeholder 5"/>
          <p:cNvSpPr>
            <a:spLocks noGrp="1"/>
          </p:cNvSpPr>
          <p:nvPr>
            <p:ph type="sldNum" sz="quarter" idx="4"/>
          </p:nvPr>
        </p:nvSpPr>
        <p:spPr>
          <a:xfrm>
            <a:off x="6457950" y="6356350"/>
            <a:ext cx="2057400" cy="365125"/>
          </a:xfrm>
          <a:prstGeom prst="rect">
            <a:avLst/>
          </a:prstGeom>
        </p:spPr>
        <p:txBody>
          <a:bodyPr vert="horz" wrap="square" lIns="91440" tIns="45720" rIns="91440" bIns="45720" numCol="1" anchor="ctr" anchorCtr="0" compatLnSpc="1"/>
          <a:lstStyle>
            <a:lvl1pPr algn="r" eaLnBrk="1" hangingPunct="1">
              <a:defRPr sz="1200">
                <a:solidFill>
                  <a:srgbClr val="898989"/>
                </a:solidFill>
                <a:ea typeface="宋体" charset="-122"/>
              </a:defRPr>
            </a:lvl1pPr>
          </a:lstStyle>
          <a:p>
            <a:pPr>
              <a:defRPr/>
            </a:pPr>
            <a:fld id="{96D800A6-496F-4DBB-BDEB-D0C8B6567D25}" type="slidenum">
              <a:rPr lang="en-US" altLang="zh-CN"/>
              <a:t>‹#›</a:t>
            </a:fld>
            <a:endParaRPr lang="en-US" altLang="zh-CN"/>
          </a:p>
        </p:txBody>
      </p:sp>
    </p:spTree>
  </p:cSld>
  <p:clrMap bg1="lt1" tx1="dk1" bg2="lt2" tx2="dk2" accent1="accent1" accent2="accent2" accent3="accent3" accent4="accent4" accent5="accent5" accent6="accent6" hlink="hlink" folHlink="folHlink"/>
  <p:sldLayoutIdLst>
    <p:sldLayoutId id="2147483651"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 id="2147483660" r:id="rId10"/>
    <p:sldLayoutId id="2147483661" r:id="rId11"/>
  </p:sldLayoutIdLst>
  <p:hf hdr="0" ftr="0" dt="0"/>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defRPr>
      </a:lvl2pPr>
      <a:lvl3pPr algn="l" rtl="0" eaLnBrk="0" fontAlgn="base" hangingPunct="0">
        <a:lnSpc>
          <a:spcPct val="90000"/>
        </a:lnSpc>
        <a:spcBef>
          <a:spcPct val="0"/>
        </a:spcBef>
        <a:spcAft>
          <a:spcPct val="0"/>
        </a:spcAft>
        <a:defRPr sz="4400">
          <a:solidFill>
            <a:schemeClr val="tx1"/>
          </a:solidFill>
          <a:latin typeface="Calibri Light" pitchFamily="34" charset="0"/>
        </a:defRPr>
      </a:lvl3pPr>
      <a:lvl4pPr algn="l" rtl="0" eaLnBrk="0" fontAlgn="base" hangingPunct="0">
        <a:lnSpc>
          <a:spcPct val="90000"/>
        </a:lnSpc>
        <a:spcBef>
          <a:spcPct val="0"/>
        </a:spcBef>
        <a:spcAft>
          <a:spcPct val="0"/>
        </a:spcAft>
        <a:defRPr sz="4400">
          <a:solidFill>
            <a:schemeClr val="tx1"/>
          </a:solidFill>
          <a:latin typeface="Calibri Light" pitchFamily="34" charset="0"/>
        </a:defRPr>
      </a:lvl4pPr>
      <a:lvl5pPr algn="l" rtl="0" eaLnBrk="0" fontAlgn="base" hangingPunct="0">
        <a:lnSpc>
          <a:spcPct val="90000"/>
        </a:lnSpc>
        <a:spcBef>
          <a:spcPct val="0"/>
        </a:spcBef>
        <a:spcAft>
          <a:spcPct val="0"/>
        </a:spcAft>
        <a:defRPr sz="4400">
          <a:solidFill>
            <a:schemeClr val="tx1"/>
          </a:solidFill>
          <a:latin typeface="Calibri Light" pitchFamily="34" charset="0"/>
        </a:defRPr>
      </a:lvl5pPr>
      <a:lvl6pPr marL="457200" algn="l" rtl="0" fontAlgn="base">
        <a:lnSpc>
          <a:spcPct val="90000"/>
        </a:lnSpc>
        <a:spcBef>
          <a:spcPct val="0"/>
        </a:spcBef>
        <a:spcAft>
          <a:spcPct val="0"/>
        </a:spcAft>
        <a:defRPr sz="4400">
          <a:solidFill>
            <a:schemeClr val="tx1"/>
          </a:solidFill>
          <a:latin typeface="Calibri Light" pitchFamily="34" charset="0"/>
        </a:defRPr>
      </a:lvl6pPr>
      <a:lvl7pPr marL="914400" algn="l" rtl="0" fontAlgn="base">
        <a:lnSpc>
          <a:spcPct val="90000"/>
        </a:lnSpc>
        <a:spcBef>
          <a:spcPct val="0"/>
        </a:spcBef>
        <a:spcAft>
          <a:spcPct val="0"/>
        </a:spcAft>
        <a:defRPr sz="4400">
          <a:solidFill>
            <a:schemeClr val="tx1"/>
          </a:solidFill>
          <a:latin typeface="Calibri Light" pitchFamily="34" charset="0"/>
        </a:defRPr>
      </a:lvl7pPr>
      <a:lvl8pPr marL="1371600" algn="l" rtl="0" fontAlgn="base">
        <a:lnSpc>
          <a:spcPct val="90000"/>
        </a:lnSpc>
        <a:spcBef>
          <a:spcPct val="0"/>
        </a:spcBef>
        <a:spcAft>
          <a:spcPct val="0"/>
        </a:spcAft>
        <a:defRPr sz="4400">
          <a:solidFill>
            <a:schemeClr val="tx1"/>
          </a:solidFill>
          <a:latin typeface="Calibri Light" pitchFamily="34" charset="0"/>
        </a:defRPr>
      </a:lvl8pPr>
      <a:lvl9pPr marL="1828800" algn="l" rtl="0" fontAlgn="base">
        <a:lnSpc>
          <a:spcPct val="90000"/>
        </a:lnSpc>
        <a:spcBef>
          <a:spcPct val="0"/>
        </a:spcBef>
        <a:spcAft>
          <a:spcPct val="0"/>
        </a:spcAft>
        <a:defRPr sz="4400">
          <a:solidFill>
            <a:schemeClr val="tx1"/>
          </a:solidFill>
          <a:latin typeface="Calibri Light" pitchFamily="34" charset="0"/>
        </a:defRPr>
      </a:lvl9pPr>
    </p:titleStyle>
    <p:bodyStyle>
      <a:lvl1pPr marL="228600" indent="-228600" algn="l" rtl="0" eaLnBrk="0" fontAlgn="base" hangingPunct="0">
        <a:lnSpc>
          <a:spcPct val="90000"/>
        </a:lnSpc>
        <a:spcBef>
          <a:spcPts val="1000"/>
        </a:spcBef>
        <a:spcAft>
          <a:spcPct val="0"/>
        </a:spcAft>
        <a:buFont typeface="Arial"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ctrTitle"/>
          </p:nvPr>
        </p:nvSpPr>
        <p:spPr>
          <a:xfrm>
            <a:off x="359568" y="1803628"/>
            <a:ext cx="8424863" cy="1143000"/>
          </a:xfrm>
        </p:spPr>
        <p:txBody>
          <a:bodyPr/>
          <a:lstStyle/>
          <a:p>
            <a:pPr eaLnBrk="1" hangingPunct="1"/>
            <a:r>
              <a:rPr lang="zh-CN" altLang="en-US" b="1" dirty="0">
                <a:latin typeface="华文楷体" pitchFamily="2" charset="-122"/>
                <a:ea typeface="华文楷体" pitchFamily="2" charset="-122"/>
              </a:rPr>
              <a:t>计算机操作系统</a:t>
            </a:r>
          </a:p>
        </p:txBody>
      </p:sp>
      <p:sp>
        <p:nvSpPr>
          <p:cNvPr id="15363" name="文本占位符 4"/>
          <p:cNvSpPr txBox="1"/>
          <p:nvPr/>
        </p:nvSpPr>
        <p:spPr bwMode="auto">
          <a:xfrm>
            <a:off x="1522942" y="3735182"/>
            <a:ext cx="6098113" cy="2316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nSpc>
                <a:spcPct val="90000"/>
              </a:lnSpc>
              <a:spcBef>
                <a:spcPts val="1000"/>
              </a:spcBef>
              <a:buFont typeface="Arial" charset="0"/>
              <a:buChar char="•"/>
              <a:defRPr sz="2800">
                <a:solidFill>
                  <a:schemeClr val="tx1"/>
                </a:solidFill>
                <a:latin typeface="Calibri" pitchFamily="34" charset="0"/>
              </a:defRPr>
            </a:lvl1pPr>
            <a:lvl2pPr marL="685800" indent="-228600">
              <a:lnSpc>
                <a:spcPct val="90000"/>
              </a:lnSpc>
              <a:spcBef>
                <a:spcPts val="500"/>
              </a:spcBef>
              <a:buFont typeface="Arial" charset="0"/>
              <a:buChar char="•"/>
              <a:defRPr sz="2400">
                <a:solidFill>
                  <a:schemeClr val="tx1"/>
                </a:solidFill>
                <a:latin typeface="Calibri" pitchFamily="34" charset="0"/>
              </a:defRPr>
            </a:lvl2pPr>
            <a:lvl3pPr marL="1143000" indent="-228600">
              <a:lnSpc>
                <a:spcPct val="90000"/>
              </a:lnSpc>
              <a:spcBef>
                <a:spcPts val="500"/>
              </a:spcBef>
              <a:buFont typeface="Arial" charset="0"/>
              <a:buChar char="•"/>
              <a:defRPr sz="2000">
                <a:solidFill>
                  <a:schemeClr val="tx1"/>
                </a:solidFill>
                <a:latin typeface="Calibri" pitchFamily="34" charset="0"/>
              </a:defRPr>
            </a:lvl3pPr>
            <a:lvl4pPr marL="1600200" indent="-228600">
              <a:lnSpc>
                <a:spcPct val="90000"/>
              </a:lnSpc>
              <a:spcBef>
                <a:spcPts val="500"/>
              </a:spcBef>
              <a:buFont typeface="Arial" charset="0"/>
              <a:buChar char="•"/>
              <a:defRPr>
                <a:solidFill>
                  <a:schemeClr val="tx1"/>
                </a:solidFill>
                <a:latin typeface="Calibri" pitchFamily="34" charset="0"/>
              </a:defRPr>
            </a:lvl4pPr>
            <a:lvl5pPr marL="2057400" indent="-228600">
              <a:lnSpc>
                <a:spcPct val="90000"/>
              </a:lnSpc>
              <a:spcBef>
                <a:spcPts val="500"/>
              </a:spcBef>
              <a:buFont typeface="Arial" charset="0"/>
              <a:buChar char="•"/>
              <a:defRPr>
                <a:solidFill>
                  <a:schemeClr val="tx1"/>
                </a:solidFill>
                <a:latin typeface="Calibri" pitchFamily="34"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pitchFamily="34"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pitchFamily="34"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pitchFamily="34"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pitchFamily="34" charset="0"/>
              </a:defRPr>
            </a:lvl9pPr>
          </a:lstStyle>
          <a:p>
            <a:pPr marL="0" marR="0" lvl="0" indent="0" algn="ctr" defTabSz="914400" rtl="0" eaLnBrk="1" fontAlgn="base" latinLnBrk="0" hangingPunct="1">
              <a:lnSpc>
                <a:spcPct val="90000"/>
              </a:lnSpc>
              <a:spcBef>
                <a:spcPts val="1000"/>
              </a:spcBef>
              <a:spcAft>
                <a:spcPct val="0"/>
              </a:spcAft>
              <a:buClr>
                <a:srgbClr val="7C2C5C"/>
              </a:buClr>
              <a:buSzTx/>
              <a:buNone/>
              <a:defRPr/>
            </a:pPr>
            <a:r>
              <a:rPr kumimoji="0" lang="zh-CN" altLang="en-US" sz="3600" b="0" i="0" u="none" strike="noStrike" kern="1200" cap="none" spc="0" normalizeH="0" baseline="0" noProof="0" dirty="0">
                <a:ln>
                  <a:noFill/>
                </a:ln>
                <a:solidFill>
                  <a:prstClr val="black"/>
                </a:solidFill>
                <a:effectLst/>
                <a:uLnTx/>
                <a:uFillTx/>
                <a:latin typeface="Times New Roman" pitchFamily="18" charset="0"/>
                <a:ea typeface="华文新魏" pitchFamily="2" charset="-122"/>
                <a:cs typeface="Times New Roman" pitchFamily="18" charset="0"/>
              </a:rPr>
              <a:t>蒲凌君</a:t>
            </a:r>
            <a:endParaRPr kumimoji="0" lang="en-US" altLang="zh-CN" sz="3600" b="0" i="0" u="none" strike="noStrike" kern="1200" cap="none" spc="0" normalizeH="0" baseline="0" noProof="0" dirty="0">
              <a:ln>
                <a:noFill/>
              </a:ln>
              <a:solidFill>
                <a:prstClr val="black"/>
              </a:solidFill>
              <a:effectLst/>
              <a:uLnTx/>
              <a:uFillTx/>
              <a:latin typeface="Times New Roman" pitchFamily="18" charset="0"/>
              <a:ea typeface="华文新魏" pitchFamily="2" charset="-122"/>
              <a:cs typeface="Times New Roman" pitchFamily="18" charset="0"/>
            </a:endParaRPr>
          </a:p>
          <a:p>
            <a:pPr marL="0" marR="0" lvl="0" indent="0" algn="ctr" defTabSz="914400" rtl="0" eaLnBrk="1" fontAlgn="base" latinLnBrk="0" hangingPunct="1">
              <a:lnSpc>
                <a:spcPct val="90000"/>
              </a:lnSpc>
              <a:spcBef>
                <a:spcPts val="1000"/>
              </a:spcBef>
              <a:spcAft>
                <a:spcPct val="0"/>
              </a:spcAft>
              <a:buClr>
                <a:srgbClr val="7C2C5C"/>
              </a:buClr>
              <a:buSzTx/>
              <a:buNone/>
              <a:defRPr/>
            </a:pPr>
            <a:r>
              <a:rPr lang="zh-CN" altLang="en-US" dirty="0">
                <a:solidFill>
                  <a:prstClr val="black"/>
                </a:solidFill>
                <a:latin typeface="Times New Roman" pitchFamily="18" charset="0"/>
                <a:ea typeface="华文新魏" pitchFamily="2" charset="-122"/>
                <a:cs typeface="Times New Roman" pitchFamily="18" charset="0"/>
              </a:rPr>
              <a:t>计算机学院</a:t>
            </a:r>
            <a:endParaRPr lang="en-US" altLang="zh-CN" dirty="0">
              <a:solidFill>
                <a:prstClr val="black"/>
              </a:solidFill>
              <a:latin typeface="Times New Roman" pitchFamily="18" charset="0"/>
              <a:ea typeface="华文新魏" pitchFamily="2" charset="-122"/>
              <a:cs typeface="Times New Roman" pitchFamily="18" charset="0"/>
            </a:endParaRPr>
          </a:p>
          <a:p>
            <a:pPr marL="0" marR="0" lvl="0" indent="0" algn="ctr" defTabSz="914400" rtl="0" eaLnBrk="1" fontAlgn="base" latinLnBrk="0" hangingPunct="1">
              <a:lnSpc>
                <a:spcPct val="90000"/>
              </a:lnSpc>
              <a:spcBef>
                <a:spcPts val="1000"/>
              </a:spcBef>
              <a:spcAft>
                <a:spcPct val="0"/>
              </a:spcAft>
              <a:buClr>
                <a:srgbClr val="7C2C5C"/>
              </a:buClr>
              <a:buSzTx/>
              <a:buNone/>
              <a:defRPr/>
            </a:pPr>
            <a:r>
              <a:rPr lang="zh-CN" altLang="en-US" dirty="0">
                <a:solidFill>
                  <a:prstClr val="black"/>
                </a:solidFill>
                <a:latin typeface="Times New Roman" pitchFamily="18" charset="0"/>
                <a:ea typeface="华文新魏" pitchFamily="2" charset="-122"/>
                <a:cs typeface="Times New Roman" pitchFamily="18" charset="0"/>
              </a:rPr>
              <a:t>系统与网络研究所</a:t>
            </a:r>
            <a:r>
              <a:rPr lang="en-US" altLang="zh-CN" dirty="0">
                <a:solidFill>
                  <a:prstClr val="black"/>
                </a:solidFill>
                <a:latin typeface="Times New Roman" pitchFamily="18" charset="0"/>
                <a:ea typeface="华文新魏" pitchFamily="2" charset="-122"/>
                <a:cs typeface="Times New Roman" pitchFamily="18" charset="0"/>
              </a:rPr>
              <a:t>, </a:t>
            </a:r>
            <a:r>
              <a:rPr lang="zh-CN" altLang="en-US" dirty="0">
                <a:solidFill>
                  <a:prstClr val="black"/>
                </a:solidFill>
                <a:latin typeface="Times New Roman" pitchFamily="18" charset="0"/>
                <a:ea typeface="华文新魏" pitchFamily="2" charset="-122"/>
                <a:cs typeface="Times New Roman" pitchFamily="18" charset="0"/>
              </a:rPr>
              <a:t>计算机网络研究室</a:t>
            </a:r>
            <a:endParaRPr lang="en-US" altLang="zh-CN" dirty="0">
              <a:solidFill>
                <a:prstClr val="black"/>
              </a:solidFill>
              <a:latin typeface="Times New Roman" pitchFamily="18" charset="0"/>
              <a:ea typeface="华文新魏" pitchFamily="2" charset="-122"/>
              <a:cs typeface="Times New Roman" pitchFamily="18" charset="0"/>
            </a:endParaRPr>
          </a:p>
          <a:p>
            <a:pPr marL="0" marR="0" lvl="0" indent="0" algn="ctr" defTabSz="914400" rtl="0" eaLnBrk="1" fontAlgn="base" latinLnBrk="0" hangingPunct="1">
              <a:lnSpc>
                <a:spcPct val="90000"/>
              </a:lnSpc>
              <a:spcBef>
                <a:spcPts val="1000"/>
              </a:spcBef>
              <a:spcAft>
                <a:spcPct val="0"/>
              </a:spcAft>
              <a:buClr>
                <a:srgbClr val="7C2C5C"/>
              </a:buClr>
              <a:buSzTx/>
              <a:buNone/>
              <a:defRPr/>
            </a:pPr>
            <a:r>
              <a:rPr kumimoji="0" lang="en-US" altLang="zh-CN" b="0" i="0" u="none" strike="noStrike" kern="1200" cap="none" spc="0" normalizeH="0" baseline="0" noProof="0" dirty="0">
                <a:ln>
                  <a:noFill/>
                </a:ln>
                <a:solidFill>
                  <a:prstClr val="black"/>
                </a:solidFill>
                <a:effectLst/>
                <a:uLnTx/>
                <a:uFillTx/>
                <a:latin typeface="Times New Roman" pitchFamily="18" charset="0"/>
                <a:ea typeface="华文新魏" pitchFamily="2" charset="-122"/>
                <a:cs typeface="Times New Roman" pitchFamily="18" charset="0"/>
              </a:rPr>
              <a:t>pulingjun@gmail.com</a:t>
            </a:r>
          </a:p>
          <a:p>
            <a:pPr marL="0" marR="0" lvl="0" indent="0" algn="ctr" defTabSz="914400" rtl="0" eaLnBrk="1" fontAlgn="base" latinLnBrk="0" hangingPunct="1">
              <a:lnSpc>
                <a:spcPct val="90000"/>
              </a:lnSpc>
              <a:spcBef>
                <a:spcPts val="1000"/>
              </a:spcBef>
              <a:spcAft>
                <a:spcPct val="0"/>
              </a:spcAft>
              <a:buClr>
                <a:srgbClr val="7C2C5C"/>
              </a:buClr>
              <a:buSzTx/>
              <a:buNone/>
              <a:defRPr/>
            </a:pPr>
            <a:endParaRPr kumimoji="0" lang="en-US" altLang="zh-CN" sz="3600" b="0" i="0" u="none" strike="noStrike" kern="1200" cap="none" spc="0" normalizeH="0" baseline="0" noProof="0" dirty="0">
              <a:ln>
                <a:noFill/>
              </a:ln>
              <a:solidFill>
                <a:prstClr val="black"/>
              </a:solidFill>
              <a:effectLst/>
              <a:uLnTx/>
              <a:uFillTx/>
              <a:latin typeface="Times New Roman" pitchFamily="18" charset="0"/>
              <a:ea typeface="华文新魏" pitchFamily="2" charset="-122"/>
              <a:cs typeface="Times New Roman"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0C78537A-5010-4545-89DA-8A8915DB7A41}" type="slidenum">
              <a:rPr lang="en-US" altLang="zh-CN" smtClean="0"/>
              <a:t>10</a:t>
            </a:fld>
            <a:endParaRPr lang="en-US" altLang="zh-CN" dirty="0"/>
          </a:p>
        </p:txBody>
      </p:sp>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9080982" cy="4203700"/>
          </a:xfrm>
          <a:prstGeom prst="rect">
            <a:avLst/>
          </a:prstGeom>
        </p:spPr>
      </p:pic>
      <p:sp>
        <p:nvSpPr>
          <p:cNvPr id="6" name="矩形 5"/>
          <p:cNvSpPr/>
          <p:nvPr/>
        </p:nvSpPr>
        <p:spPr>
          <a:xfrm>
            <a:off x="5606954" y="380732"/>
            <a:ext cx="3474028" cy="523220"/>
          </a:xfrm>
          <a:prstGeom prst="rect">
            <a:avLst/>
          </a:prstGeom>
        </p:spPr>
        <p:txBody>
          <a:bodyPr wrap="none">
            <a:spAutoFit/>
          </a:bodyPr>
          <a:lstStyle/>
          <a:p>
            <a:pPr marL="228600" lvl="1">
              <a:lnSpc>
                <a:spcPct val="100000"/>
              </a:lnSpc>
              <a:spcBef>
                <a:spcPts val="1000"/>
              </a:spcBef>
            </a:pPr>
            <a:r>
              <a:rPr lang="en-US" altLang="zh-CN" sz="2800" b="1" dirty="0">
                <a:latin typeface="Times New Roman" pitchFamily="18" charset="0"/>
                <a:ea typeface="楷体" pitchFamily="49" charset="-122"/>
                <a:cs typeface="Times New Roman" pitchFamily="18" charset="0"/>
                <a:sym typeface="Wingdings" charset="2"/>
              </a:rPr>
              <a:t>80386</a:t>
            </a:r>
            <a:r>
              <a:rPr lang="zh-CN" altLang="en-US" sz="2800" b="1" dirty="0">
                <a:latin typeface="Times New Roman" pitchFamily="18" charset="0"/>
                <a:ea typeface="楷体" pitchFamily="49" charset="-122"/>
                <a:cs typeface="Times New Roman" pitchFamily="18" charset="0"/>
                <a:sym typeface="Wingdings" charset="2"/>
              </a:rPr>
              <a:t>与</a:t>
            </a:r>
            <a:r>
              <a:rPr lang="en-US" altLang="zh-CN" sz="2800" b="1" dirty="0">
                <a:latin typeface="Times New Roman" pitchFamily="18" charset="0"/>
                <a:ea typeface="楷体" pitchFamily="49" charset="-122"/>
                <a:cs typeface="Times New Roman" pitchFamily="18" charset="0"/>
                <a:sym typeface="Wingdings" charset="2"/>
              </a:rPr>
              <a:t>8086</a:t>
            </a:r>
            <a:r>
              <a:rPr lang="zh-CN" altLang="en-US" sz="2800" b="1" dirty="0">
                <a:latin typeface="Times New Roman" pitchFamily="18" charset="0"/>
                <a:ea typeface="楷体" pitchFamily="49" charset="-122"/>
                <a:cs typeface="Times New Roman" pitchFamily="18" charset="0"/>
                <a:sym typeface="Wingdings" charset="2"/>
              </a:rPr>
              <a:t>的区别</a:t>
            </a:r>
            <a:endParaRPr lang="en-US" altLang="zh-CN" sz="2800" b="1" dirty="0">
              <a:latin typeface="Times New Roman" pitchFamily="18" charset="0"/>
              <a:ea typeface="楷体" pitchFamily="49" charset="-122"/>
              <a:cs typeface="Times New Roman" pitchFamily="18" charset="0"/>
              <a:sym typeface="Wingdings" charset="2"/>
            </a:endParaRPr>
          </a:p>
        </p:txBody>
      </p:sp>
      <p:grpSp>
        <p:nvGrpSpPr>
          <p:cNvPr id="7" name="组合 6"/>
          <p:cNvGrpSpPr/>
          <p:nvPr/>
        </p:nvGrpSpPr>
        <p:grpSpPr>
          <a:xfrm>
            <a:off x="2111086" y="2412022"/>
            <a:ext cx="6753514" cy="204178"/>
            <a:chOff x="2549236" y="3314698"/>
            <a:chExt cx="5642264" cy="190503"/>
          </a:xfrm>
        </p:grpSpPr>
        <p:sp>
          <p:nvSpPr>
            <p:cNvPr id="8" name="矩形 7"/>
            <p:cNvSpPr/>
            <p:nvPr/>
          </p:nvSpPr>
          <p:spPr>
            <a:xfrm>
              <a:off x="2549236" y="3314700"/>
              <a:ext cx="5642264" cy="19049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0C0"/>
                </a:solidFill>
              </a:endParaRPr>
            </a:p>
          </p:txBody>
        </p:sp>
        <p:cxnSp>
          <p:nvCxnSpPr>
            <p:cNvPr id="9" name="直接连接符 8"/>
            <p:cNvCxnSpPr/>
            <p:nvPr/>
          </p:nvCxnSpPr>
          <p:spPr>
            <a:xfrm>
              <a:off x="2971800" y="3314700"/>
              <a:ext cx="0" cy="19050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3367088" y="3314699"/>
              <a:ext cx="0" cy="19050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3733800" y="3314700"/>
              <a:ext cx="0" cy="19050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4124325" y="3314699"/>
              <a:ext cx="0" cy="19050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4495800" y="3314700"/>
              <a:ext cx="0" cy="19050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4891087" y="3314699"/>
              <a:ext cx="0" cy="19050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7867650" y="3314698"/>
              <a:ext cx="0" cy="19050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5338763" y="3314699"/>
              <a:ext cx="0" cy="19050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5729288" y="3314698"/>
              <a:ext cx="0" cy="19050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6100763" y="3314699"/>
              <a:ext cx="0" cy="19050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6496050" y="3314698"/>
              <a:ext cx="0" cy="19050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6786563" y="3314700"/>
              <a:ext cx="0" cy="19050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7158038" y="3314701"/>
              <a:ext cx="0" cy="19050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7553325" y="3314700"/>
              <a:ext cx="0" cy="19050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23" name="矩形 22"/>
          <p:cNvSpPr/>
          <p:nvPr/>
        </p:nvSpPr>
        <p:spPr>
          <a:xfrm>
            <a:off x="492303" y="2322606"/>
            <a:ext cx="359183" cy="369332"/>
          </a:xfrm>
          <a:prstGeom prst="rect">
            <a:avLst/>
          </a:prstGeom>
        </p:spPr>
        <p:txBody>
          <a:bodyPr wrap="square">
            <a:spAutoFit/>
          </a:bodyPr>
          <a:lstStyle/>
          <a:p>
            <a:r>
              <a:rPr lang="en-US" altLang="zh-CN" b="1" dirty="0">
                <a:solidFill>
                  <a:srgbClr val="0070C0"/>
                </a:solidFill>
                <a:latin typeface="Times New Roman" pitchFamily="18" charset="0"/>
                <a:ea typeface="楷体" pitchFamily="49" charset="-122"/>
                <a:cs typeface="Times New Roman" pitchFamily="18" charset="0"/>
              </a:rPr>
              <a:t>4</a:t>
            </a:r>
            <a:endParaRPr lang="en-US" b="1" dirty="0">
              <a:solidFill>
                <a:srgbClr val="0070C0"/>
              </a:solidFill>
            </a:endParaRPr>
          </a:p>
        </p:txBody>
      </p:sp>
      <p:sp>
        <p:nvSpPr>
          <p:cNvPr id="24" name="矩形 23"/>
          <p:cNvSpPr/>
          <p:nvPr/>
        </p:nvSpPr>
        <p:spPr>
          <a:xfrm>
            <a:off x="3535405" y="2412022"/>
            <a:ext cx="460985" cy="188825"/>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内容占位符 2"/>
          <p:cNvSpPr>
            <a:spLocks noGrp="1"/>
          </p:cNvSpPr>
          <p:nvPr>
            <p:ph idx="1"/>
          </p:nvPr>
        </p:nvSpPr>
        <p:spPr>
          <a:xfrm>
            <a:off x="150785" y="4376652"/>
            <a:ext cx="8779411" cy="727308"/>
          </a:xfrm>
        </p:spPr>
        <p:txBody>
          <a:bodyPr/>
          <a:lstStyle/>
          <a:p>
            <a:pPr marL="342900" lvl="1" indent="-342900">
              <a:lnSpc>
                <a:spcPct val="60000"/>
              </a:lnSpc>
              <a:spcBef>
                <a:spcPts val="1000"/>
              </a:spcBef>
              <a:buFont typeface="Wingdings" charset="2"/>
              <a:buChar char="Ø"/>
            </a:pPr>
            <a:r>
              <a:rPr lang="zh-CN" altLang="en-US" sz="2000" dirty="0">
                <a:latin typeface="Times New Roman" pitchFamily="18" charset="0"/>
                <a:cs typeface="Times New Roman" pitchFamily="18" charset="0"/>
              </a:rPr>
              <a:t>通用寄存器、指针变址寄存器、指令指针寄存器均兼容</a:t>
            </a:r>
            <a:r>
              <a:rPr lang="en-US" altLang="zh-CN" sz="2000" dirty="0">
                <a:latin typeface="Times New Roman" pitchFamily="18" charset="0"/>
                <a:cs typeface="Times New Roman" pitchFamily="18" charset="0"/>
              </a:rPr>
              <a:t>16</a:t>
            </a:r>
            <a:r>
              <a:rPr lang="zh-CN" altLang="en-US" sz="2000" dirty="0">
                <a:latin typeface="Times New Roman" pitchFamily="18" charset="0"/>
                <a:cs typeface="Times New Roman" pitchFamily="18" charset="0"/>
              </a:rPr>
              <a:t>位的</a:t>
            </a:r>
            <a:r>
              <a:rPr lang="en-US" altLang="zh-CN" sz="2000" dirty="0">
                <a:latin typeface="Times New Roman" pitchFamily="18" charset="0"/>
                <a:cs typeface="Times New Roman" pitchFamily="18" charset="0"/>
              </a:rPr>
              <a:t>8086</a:t>
            </a:r>
          </a:p>
          <a:p>
            <a:pPr marL="342900" lvl="1" indent="-342900">
              <a:lnSpc>
                <a:spcPct val="100000"/>
              </a:lnSpc>
              <a:spcBef>
                <a:spcPts val="1000"/>
              </a:spcBef>
              <a:buFont typeface="Wingdings" charset="2"/>
              <a:buChar char="Ø"/>
            </a:pPr>
            <a:r>
              <a:rPr lang="zh-CN" altLang="en-US" sz="2000" dirty="0">
                <a:latin typeface="Times New Roman" pitchFamily="18" charset="0"/>
                <a:cs typeface="Times New Roman" pitchFamily="18" charset="0"/>
              </a:rPr>
              <a:t>由于</a:t>
            </a:r>
            <a:r>
              <a:rPr lang="en-US" altLang="zh-CN" sz="2000" dirty="0">
                <a:latin typeface="Times New Roman" pitchFamily="18" charset="0"/>
                <a:cs typeface="Times New Roman" pitchFamily="18" charset="0"/>
              </a:rPr>
              <a:t>8086</a:t>
            </a:r>
            <a:r>
              <a:rPr lang="zh-CN" altLang="en-US" sz="2000" dirty="0">
                <a:latin typeface="Times New Roman" pitchFamily="18" charset="0"/>
                <a:cs typeface="Times New Roman" pitchFamily="18" charset="0"/>
              </a:rPr>
              <a:t>存在的“左偏移”</a:t>
            </a:r>
            <a:r>
              <a:rPr lang="en-US" altLang="zh-CN" sz="2000" dirty="0">
                <a:latin typeface="Times New Roman" pitchFamily="18" charset="0"/>
                <a:cs typeface="Times New Roman" pitchFamily="18" charset="0"/>
              </a:rPr>
              <a:t>, </a:t>
            </a:r>
            <a:r>
              <a:rPr lang="zh-CN" altLang="en-US" sz="2000" dirty="0">
                <a:latin typeface="Times New Roman" pitchFamily="18" charset="0"/>
                <a:cs typeface="Times New Roman" pitchFamily="18" charset="0"/>
              </a:rPr>
              <a:t>段选择寄存器需要重新定义</a:t>
            </a:r>
            <a:r>
              <a:rPr lang="en-US" altLang="zh-CN" sz="2000" dirty="0">
                <a:latin typeface="Times New Roman" pitchFamily="18" charset="0"/>
                <a:cs typeface="Times New Roman" pitchFamily="18" charset="0"/>
              </a:rPr>
              <a:t>, </a:t>
            </a:r>
            <a:r>
              <a:rPr lang="zh-CN" altLang="en-US" sz="2000" dirty="0">
                <a:latin typeface="Times New Roman" pitchFamily="18" charset="0"/>
                <a:cs typeface="Times New Roman" pitchFamily="18" charset="0"/>
              </a:rPr>
              <a:t>引入段描述符缓冲器概念</a:t>
            </a:r>
            <a:r>
              <a:rPr lang="en-US" altLang="zh-CN" sz="2000" dirty="0">
                <a:latin typeface="Times New Roman" pitchFamily="18" charset="0"/>
                <a:cs typeface="Times New Roman" pitchFamily="18" charset="0"/>
              </a:rPr>
              <a:t>, </a:t>
            </a:r>
            <a:r>
              <a:rPr lang="zh-CN" altLang="en-US" sz="2000" dirty="0">
                <a:latin typeface="Times New Roman" pitchFamily="18" charset="0"/>
                <a:cs typeface="Times New Roman" pitchFamily="18" charset="0"/>
              </a:rPr>
              <a:t>即段地址现在保存在段描述符缓冲器 </a:t>
            </a:r>
            <a:r>
              <a:rPr lang="en-US" altLang="zh-CN" sz="2000" dirty="0">
                <a:latin typeface="Times New Roman" pitchFamily="18" charset="0"/>
                <a:cs typeface="Times New Roman" pitchFamily="18" charset="0"/>
              </a:rPr>
              <a:t>(</a:t>
            </a:r>
            <a:r>
              <a:rPr lang="zh-CN" altLang="en-US" sz="2000" dirty="0">
                <a:latin typeface="Times New Roman" pitchFamily="18" charset="0"/>
                <a:cs typeface="Times New Roman" pitchFamily="18" charset="0"/>
              </a:rPr>
              <a:t>以表的形式存在</a:t>
            </a:r>
            <a:r>
              <a:rPr lang="en-US" altLang="zh-CN" sz="2000" dirty="0">
                <a:latin typeface="Times New Roman" pitchFamily="18" charset="0"/>
                <a:cs typeface="Times New Roman" pitchFamily="18" charset="0"/>
              </a:rPr>
              <a:t>), </a:t>
            </a:r>
          </a:p>
          <a:p>
            <a:pPr marL="0" lvl="1" indent="0">
              <a:lnSpc>
                <a:spcPct val="60000"/>
              </a:lnSpc>
              <a:spcBef>
                <a:spcPts val="1000"/>
              </a:spcBef>
              <a:buNone/>
            </a:pPr>
            <a:r>
              <a:rPr lang="en-US" altLang="zh-CN" sz="2000" dirty="0">
                <a:latin typeface="Times New Roman" pitchFamily="18" charset="0"/>
                <a:cs typeface="Times New Roman" pitchFamily="18" charset="0"/>
              </a:rPr>
              <a:t>      </a:t>
            </a:r>
            <a:r>
              <a:rPr lang="zh-CN" altLang="en-US" sz="2000" dirty="0">
                <a:latin typeface="Times New Roman" pitchFamily="18" charset="0"/>
                <a:cs typeface="Times New Roman" pitchFamily="18" charset="0"/>
              </a:rPr>
              <a:t>而原始的段寄存器保存的是在上述表中的具体一项 </a:t>
            </a:r>
            <a:r>
              <a:rPr lang="en-US" altLang="zh-CN" sz="2000" dirty="0">
                <a:latin typeface="Times New Roman" pitchFamily="18" charset="0"/>
                <a:cs typeface="Times New Roman" pitchFamily="18" charset="0"/>
              </a:rPr>
              <a:t>(</a:t>
            </a:r>
            <a:r>
              <a:rPr lang="zh-CN" altLang="en-US" sz="2000" dirty="0">
                <a:latin typeface="Times New Roman" pitchFamily="18" charset="0"/>
                <a:cs typeface="Times New Roman" pitchFamily="18" charset="0"/>
              </a:rPr>
              <a:t>选择子</a:t>
            </a:r>
            <a:r>
              <a:rPr lang="en-US" altLang="zh-CN" sz="2000" dirty="0">
                <a:latin typeface="Times New Roman" pitchFamily="18" charset="0"/>
                <a:cs typeface="Times New Roman" pitchFamily="18" charset="0"/>
              </a:rPr>
              <a:t>)</a:t>
            </a:r>
          </a:p>
          <a:p>
            <a:pPr marL="342900" lvl="1" indent="-342900">
              <a:lnSpc>
                <a:spcPct val="100000"/>
              </a:lnSpc>
              <a:spcBef>
                <a:spcPts val="1000"/>
              </a:spcBef>
              <a:buFont typeface="Wingdings" charset="2"/>
              <a:buChar char="Ø"/>
            </a:pPr>
            <a:r>
              <a:rPr lang="en-US" altLang="zh-CN" sz="2000" b="1" dirty="0">
                <a:latin typeface="Times New Roman" pitchFamily="18" charset="0"/>
                <a:cs typeface="Times New Roman" pitchFamily="18" charset="0"/>
              </a:rPr>
              <a:t>8086</a:t>
            </a:r>
            <a:r>
              <a:rPr lang="zh-CN" altLang="en-US" sz="2000" b="1" dirty="0">
                <a:latin typeface="Times New Roman" pitchFamily="18" charset="0"/>
                <a:cs typeface="Times New Roman" pitchFamily="18" charset="0"/>
              </a:rPr>
              <a:t>段寄存器与</a:t>
            </a:r>
            <a:r>
              <a:rPr lang="en-US" altLang="zh-CN" sz="2000" b="1" dirty="0">
                <a:latin typeface="Times New Roman" pitchFamily="18" charset="0"/>
                <a:cs typeface="Times New Roman" pitchFamily="18" charset="0"/>
              </a:rPr>
              <a:t>80386</a:t>
            </a:r>
            <a:r>
              <a:rPr lang="zh-CN" altLang="en-US" sz="2000" b="1" dirty="0">
                <a:latin typeface="Times New Roman" pitchFamily="18" charset="0"/>
                <a:cs typeface="Times New Roman" pitchFamily="18" charset="0"/>
              </a:rPr>
              <a:t>段选择子寄存器不再兼容 </a:t>
            </a:r>
            <a:r>
              <a:rPr lang="en-US" altLang="zh-CN" sz="2000" b="1" dirty="0">
                <a:latin typeface="Times New Roman" pitchFamily="18" charset="0"/>
                <a:cs typeface="Times New Roman" pitchFamily="18" charset="0"/>
                <a:sym typeface="Wingdings" charset="2"/>
              </a:rPr>
              <a:t> </a:t>
            </a:r>
            <a:r>
              <a:rPr lang="zh-CN" altLang="en-US" sz="2000" b="1" dirty="0">
                <a:latin typeface="Times New Roman" pitchFamily="18" charset="0"/>
                <a:cs typeface="Times New Roman" pitchFamily="18" charset="0"/>
                <a:sym typeface="Wingdings" charset="2"/>
              </a:rPr>
              <a:t>实模式 切换</a:t>
            </a:r>
            <a:r>
              <a:rPr lang="en-US" altLang="zh-CN" sz="2000" b="1" dirty="0">
                <a:latin typeface="Times New Roman" pitchFamily="18" charset="0"/>
                <a:cs typeface="Times New Roman" pitchFamily="18" charset="0"/>
                <a:sym typeface="Wingdings" charset="2"/>
              </a:rPr>
              <a:t> </a:t>
            </a:r>
            <a:r>
              <a:rPr lang="zh-CN" altLang="en-US" sz="2000" b="1" dirty="0">
                <a:latin typeface="Times New Roman" pitchFamily="18" charset="0"/>
                <a:cs typeface="Times New Roman" pitchFamily="18" charset="0"/>
                <a:sym typeface="Wingdings" charset="2"/>
              </a:rPr>
              <a:t>保护模式</a:t>
            </a:r>
            <a:endParaRPr lang="en-US" altLang="zh-CN" sz="2000" b="1" dirty="0">
              <a:latin typeface="Times New Roman" pitchFamily="18" charset="0"/>
              <a:cs typeface="Times New Roman"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3">
                                            <p:txEl>
                                              <p:pRg st="0" end="0"/>
                                            </p:txEl>
                                          </p:spTgt>
                                        </p:tgtEl>
                                        <p:attrNameLst>
                                          <p:attrName>style.visibility</p:attrName>
                                        </p:attrNameLst>
                                      </p:cBhvr>
                                      <p:to>
                                        <p:strVal val="visible"/>
                                      </p:to>
                                    </p:set>
                                    <p:animEffect transition="in" filter="fade">
                                      <p:cBhvr>
                                        <p:cTn id="12" dur="500"/>
                                        <p:tgtEl>
                                          <p:spTgt spid="23">
                                            <p:txEl>
                                              <p:pRg st="0" end="0"/>
                                            </p:txEl>
                                          </p:spTgt>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24"/>
                                        </p:tgtEl>
                                        <p:attrNameLst>
                                          <p:attrName>style.visibility</p:attrName>
                                        </p:attrNameLst>
                                      </p:cBhvr>
                                      <p:to>
                                        <p:strVal val="visible"/>
                                      </p:to>
                                    </p:set>
                                    <p:animEffect transition="in" filter="fade">
                                      <p:cBhvr>
                                        <p:cTn id="16"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itchFamily="18" charset="0"/>
                <a:cs typeface="Times New Roman" pitchFamily="18" charset="0"/>
              </a:rPr>
              <a:t>内存操作：函数调用</a:t>
            </a:r>
            <a:endParaRPr lang="en-US" dirty="0"/>
          </a:p>
        </p:txBody>
      </p:sp>
      <p:sp>
        <p:nvSpPr>
          <p:cNvPr id="3" name="内容占位符 2"/>
          <p:cNvSpPr>
            <a:spLocks noGrp="1"/>
          </p:cNvSpPr>
          <p:nvPr>
            <p:ph idx="1"/>
          </p:nvPr>
        </p:nvSpPr>
        <p:spPr/>
        <p:txBody>
          <a:bodyPr/>
          <a:lstStyle/>
          <a:p>
            <a:pPr marL="514350" indent="-514350">
              <a:lnSpc>
                <a:spcPct val="150000"/>
              </a:lnSpc>
              <a:buFont typeface="+mj-lt"/>
              <a:buAutoNum type="arabicParenR"/>
            </a:pPr>
            <a:r>
              <a:rPr lang="zh-CN" altLang="en-US" b="1" dirty="0">
                <a:latin typeface="Times New Roman" pitchFamily="18" charset="0"/>
                <a:cs typeface="Times New Roman" pitchFamily="18" charset="0"/>
              </a:rPr>
              <a:t>参数入栈</a:t>
            </a:r>
            <a:r>
              <a:rPr lang="en-US" altLang="zh-CN" b="1" dirty="0">
                <a:latin typeface="Times New Roman" pitchFamily="18" charset="0"/>
                <a:cs typeface="Times New Roman" pitchFamily="18" charset="0"/>
              </a:rPr>
              <a:t>:</a:t>
            </a:r>
            <a:r>
              <a:rPr lang="en-US" altLang="zh-CN" dirty="0">
                <a:latin typeface="Times New Roman" pitchFamily="18" charset="0"/>
                <a:cs typeface="Times New Roman" pitchFamily="18" charset="0"/>
              </a:rPr>
              <a:t> </a:t>
            </a:r>
            <a:r>
              <a:rPr lang="zh-CN" altLang="en-US" dirty="0">
                <a:latin typeface="Times New Roman" pitchFamily="18" charset="0"/>
                <a:cs typeface="Times New Roman" pitchFamily="18" charset="0"/>
              </a:rPr>
              <a:t>将参数从右向左依次压入系统栈中</a:t>
            </a:r>
            <a:endParaRPr lang="en-US" altLang="zh-CN" dirty="0">
              <a:latin typeface="Times New Roman" pitchFamily="18" charset="0"/>
              <a:cs typeface="Times New Roman" pitchFamily="18" charset="0"/>
            </a:endParaRPr>
          </a:p>
          <a:p>
            <a:pPr marL="514350" indent="-514350">
              <a:buFont typeface="+mj-lt"/>
              <a:buAutoNum type="arabicParenR"/>
            </a:pPr>
            <a:r>
              <a:rPr lang="zh-CN" altLang="en-US" b="1" dirty="0">
                <a:latin typeface="Times New Roman" pitchFamily="18" charset="0"/>
                <a:cs typeface="Times New Roman" pitchFamily="18" charset="0"/>
              </a:rPr>
              <a:t>返回地址入栈</a:t>
            </a:r>
            <a:r>
              <a:rPr lang="en-US" altLang="zh-CN" b="1" dirty="0">
                <a:latin typeface="Times New Roman" pitchFamily="18" charset="0"/>
                <a:cs typeface="Times New Roman" pitchFamily="18" charset="0"/>
              </a:rPr>
              <a:t>: </a:t>
            </a:r>
            <a:r>
              <a:rPr lang="zh-CN" altLang="en-US" dirty="0">
                <a:latin typeface="Times New Roman" pitchFamily="18" charset="0"/>
                <a:cs typeface="Times New Roman" pitchFamily="18" charset="0"/>
              </a:rPr>
              <a:t>将当前代码区调用指令的下一条指 令地址压入栈中</a:t>
            </a:r>
            <a:r>
              <a:rPr lang="en-US" altLang="zh-CN" dirty="0">
                <a:latin typeface="Times New Roman" pitchFamily="18" charset="0"/>
                <a:cs typeface="Times New Roman" pitchFamily="18" charset="0"/>
              </a:rPr>
              <a:t>, </a:t>
            </a:r>
            <a:r>
              <a:rPr lang="zh-CN" altLang="en-US" dirty="0">
                <a:latin typeface="Times New Roman" pitchFamily="18" charset="0"/>
                <a:cs typeface="Times New Roman" pitchFamily="18" charset="0"/>
              </a:rPr>
              <a:t>供函数返回时继续执行</a:t>
            </a:r>
            <a:endParaRPr lang="en-US" altLang="zh-CN" dirty="0">
              <a:latin typeface="Times New Roman" pitchFamily="18" charset="0"/>
              <a:cs typeface="Times New Roman" pitchFamily="18" charset="0"/>
            </a:endParaRPr>
          </a:p>
          <a:p>
            <a:pPr marL="514350" indent="-514350">
              <a:buAutoNum type="arabicParenR" startAt="3"/>
            </a:pPr>
            <a:r>
              <a:rPr lang="zh-CN" altLang="en-US" b="1" dirty="0">
                <a:latin typeface="Times New Roman" pitchFamily="18" charset="0"/>
                <a:cs typeface="Times New Roman" pitchFamily="18" charset="0"/>
              </a:rPr>
              <a:t>代码区跳转</a:t>
            </a:r>
            <a:r>
              <a:rPr lang="en-US" altLang="zh-CN" b="1" dirty="0">
                <a:latin typeface="Times New Roman" pitchFamily="18" charset="0"/>
                <a:cs typeface="Times New Roman" pitchFamily="18" charset="0"/>
              </a:rPr>
              <a:t>: </a:t>
            </a:r>
            <a:r>
              <a:rPr lang="zh-CN" altLang="en-US" dirty="0">
                <a:latin typeface="Times New Roman" pitchFamily="18" charset="0"/>
                <a:cs typeface="Times New Roman" pitchFamily="18" charset="0"/>
              </a:rPr>
              <a:t>处理器从当前代码区跳转到被调用函数的入口处</a:t>
            </a:r>
            <a:endParaRPr lang="en-US" altLang="zh-CN" dirty="0">
              <a:latin typeface="Times New Roman" pitchFamily="18" charset="0"/>
              <a:cs typeface="Times New Roman" pitchFamily="18" charset="0"/>
            </a:endParaRPr>
          </a:p>
          <a:p>
            <a:pPr marL="514350" indent="-514350">
              <a:buAutoNum type="arabicParenR" startAt="3"/>
            </a:pPr>
            <a:r>
              <a:rPr lang="zh-CN" altLang="en-US" b="1" dirty="0">
                <a:latin typeface="Times New Roman" pitchFamily="18" charset="0"/>
                <a:cs typeface="Times New Roman" pitchFamily="18" charset="0"/>
              </a:rPr>
              <a:t>栈帧调整：</a:t>
            </a:r>
            <a:endParaRPr lang="en-US" altLang="zh-CN" b="1" dirty="0">
              <a:latin typeface="Times New Roman" pitchFamily="18" charset="0"/>
              <a:cs typeface="Times New Roman" pitchFamily="18" charset="0"/>
            </a:endParaRPr>
          </a:p>
          <a:p>
            <a:pPr lvl="1"/>
            <a:r>
              <a:rPr lang="zh-CN" altLang="en-US" dirty="0">
                <a:latin typeface="Times New Roman" pitchFamily="18" charset="0"/>
                <a:cs typeface="Times New Roman" pitchFamily="18" charset="0"/>
              </a:rPr>
              <a:t>保存当前栈帧状态值，已备后面恢复本栈帧时使用</a:t>
            </a:r>
            <a:r>
              <a:rPr lang="en-US" altLang="zh-CN" dirty="0">
                <a:latin typeface="Times New Roman" pitchFamily="18" charset="0"/>
                <a:cs typeface="Times New Roman" pitchFamily="18" charset="0"/>
              </a:rPr>
              <a:t>(BP</a:t>
            </a:r>
            <a:r>
              <a:rPr lang="zh-CN" altLang="en-US" dirty="0">
                <a:latin typeface="Times New Roman" pitchFamily="18" charset="0"/>
                <a:cs typeface="Times New Roman" pitchFamily="18" charset="0"/>
              </a:rPr>
              <a:t>入栈</a:t>
            </a:r>
            <a:r>
              <a:rPr lang="en-US" altLang="zh-CN" dirty="0">
                <a:latin typeface="Times New Roman" pitchFamily="18" charset="0"/>
                <a:cs typeface="Times New Roman" pitchFamily="18" charset="0"/>
              </a:rPr>
              <a:t>)</a:t>
            </a:r>
          </a:p>
          <a:p>
            <a:pPr lvl="1"/>
            <a:r>
              <a:rPr lang="zh-CN" altLang="en-US" dirty="0">
                <a:latin typeface="Times New Roman" pitchFamily="18" charset="0"/>
                <a:cs typeface="Times New Roman" pitchFamily="18" charset="0"/>
              </a:rPr>
              <a:t>将当前栈帧切换到新栈帧 </a:t>
            </a:r>
            <a:r>
              <a:rPr lang="en-US" altLang="zh-CN" dirty="0">
                <a:latin typeface="Times New Roman" pitchFamily="18" charset="0"/>
                <a:cs typeface="Times New Roman" pitchFamily="18" charset="0"/>
              </a:rPr>
              <a:t>(</a:t>
            </a:r>
            <a:r>
              <a:rPr lang="zh-CN" altLang="en-US" dirty="0">
                <a:latin typeface="Times New Roman" pitchFamily="18" charset="0"/>
                <a:cs typeface="Times New Roman" pitchFamily="18" charset="0"/>
              </a:rPr>
              <a:t>将</a:t>
            </a:r>
            <a:r>
              <a:rPr lang="en-US" altLang="zh-CN" dirty="0">
                <a:latin typeface="Times New Roman" pitchFamily="18" charset="0"/>
                <a:cs typeface="Times New Roman" pitchFamily="18" charset="0"/>
              </a:rPr>
              <a:t>SP</a:t>
            </a:r>
            <a:r>
              <a:rPr lang="zh-CN" altLang="en-US" dirty="0">
                <a:latin typeface="Times New Roman" pitchFamily="18" charset="0"/>
                <a:cs typeface="Times New Roman" pitchFamily="18" charset="0"/>
              </a:rPr>
              <a:t>值装入</a:t>
            </a:r>
            <a:r>
              <a:rPr lang="en-US" altLang="zh-CN" dirty="0">
                <a:latin typeface="Times New Roman" pitchFamily="18" charset="0"/>
                <a:cs typeface="Times New Roman" pitchFamily="18" charset="0"/>
              </a:rPr>
              <a:t>BP</a:t>
            </a:r>
            <a:r>
              <a:rPr lang="zh-CN" altLang="en-US" dirty="0">
                <a:latin typeface="Times New Roman" pitchFamily="18" charset="0"/>
                <a:cs typeface="Times New Roman" pitchFamily="18" charset="0"/>
              </a:rPr>
              <a:t>，更新栈帧底部</a:t>
            </a:r>
            <a:r>
              <a:rPr lang="en-US" altLang="zh-CN" dirty="0">
                <a:latin typeface="Times New Roman" pitchFamily="18" charset="0"/>
                <a:cs typeface="Times New Roman" pitchFamily="18" charset="0"/>
              </a:rPr>
              <a:t>)</a:t>
            </a:r>
          </a:p>
          <a:p>
            <a:pPr lvl="1"/>
            <a:r>
              <a:rPr lang="zh-CN" altLang="en-US" dirty="0">
                <a:latin typeface="Times New Roman" pitchFamily="18" charset="0"/>
                <a:cs typeface="Times New Roman" pitchFamily="18" charset="0"/>
              </a:rPr>
              <a:t>给新栈帧分配空间 </a:t>
            </a:r>
            <a:r>
              <a:rPr lang="en-US" altLang="zh-CN" dirty="0">
                <a:latin typeface="Times New Roman" pitchFamily="18" charset="0"/>
                <a:cs typeface="Times New Roman" pitchFamily="18" charset="0"/>
              </a:rPr>
              <a:t>(</a:t>
            </a:r>
            <a:r>
              <a:rPr lang="zh-CN" altLang="en-US" dirty="0">
                <a:latin typeface="Times New Roman" pitchFamily="18" charset="0"/>
                <a:cs typeface="Times New Roman" pitchFamily="18" charset="0"/>
              </a:rPr>
              <a:t>把</a:t>
            </a:r>
            <a:r>
              <a:rPr lang="en-US" altLang="zh-CN" dirty="0">
                <a:latin typeface="Times New Roman" pitchFamily="18" charset="0"/>
                <a:cs typeface="Times New Roman" pitchFamily="18" charset="0"/>
              </a:rPr>
              <a:t>SP</a:t>
            </a:r>
            <a:r>
              <a:rPr lang="zh-CN" altLang="en-US" dirty="0">
                <a:latin typeface="Times New Roman" pitchFamily="18" charset="0"/>
                <a:cs typeface="Times New Roman" pitchFamily="18" charset="0"/>
              </a:rPr>
              <a:t>减去所需空间的大小，抬高栈顶</a:t>
            </a:r>
            <a:r>
              <a:rPr lang="en-US" altLang="zh-CN" dirty="0">
                <a:latin typeface="Times New Roman" pitchFamily="18" charset="0"/>
                <a:cs typeface="Times New Roman" pitchFamily="18" charset="0"/>
              </a:rPr>
              <a:t>)</a:t>
            </a:r>
          </a:p>
          <a:p>
            <a:pPr marL="971550" lvl="1" indent="-514350">
              <a:buAutoNum type="arabicParenR" startAt="3"/>
            </a:pPr>
            <a:endParaRPr lang="en-US" altLang="zh-CN" b="1" dirty="0">
              <a:latin typeface="Times New Roman" pitchFamily="18" charset="0"/>
              <a:cs typeface="Times New Roman" pitchFamily="18" charset="0"/>
            </a:endParaRPr>
          </a:p>
          <a:p>
            <a:pPr marL="514350" indent="-514350">
              <a:buAutoNum type="arabicParenR" startAt="3"/>
            </a:pPr>
            <a:endParaRPr lang="en-US" dirty="0">
              <a:latin typeface="Times New Roman" pitchFamily="18" charset="0"/>
              <a:cs typeface="Times New Roman" pitchFamily="18" charset="0"/>
            </a:endParaRPr>
          </a:p>
        </p:txBody>
      </p:sp>
      <p:sp>
        <p:nvSpPr>
          <p:cNvPr id="4" name="灯片编号占位符 3"/>
          <p:cNvSpPr>
            <a:spLocks noGrp="1"/>
          </p:cNvSpPr>
          <p:nvPr>
            <p:ph type="sldNum" sz="quarter" idx="12"/>
          </p:nvPr>
        </p:nvSpPr>
        <p:spPr/>
        <p:txBody>
          <a:bodyPr/>
          <a:lstStyle/>
          <a:p>
            <a:pPr>
              <a:defRPr/>
            </a:pPr>
            <a:fld id="{0C78537A-5010-4545-89DA-8A8915DB7A41}" type="slidenum">
              <a:rPr lang="en-US" altLang="zh-CN" smtClean="0"/>
              <a:t>11</a:t>
            </a:fld>
            <a:endParaRPr lang="en-US" altLang="zh-CN"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itchFamily="18" charset="0"/>
                <a:cs typeface="Times New Roman" pitchFamily="18" charset="0"/>
              </a:rPr>
              <a:t>内存操作：函数返回</a:t>
            </a:r>
            <a:endParaRPr lang="en-US" dirty="0"/>
          </a:p>
        </p:txBody>
      </p:sp>
      <p:sp>
        <p:nvSpPr>
          <p:cNvPr id="3" name="内容占位符 2"/>
          <p:cNvSpPr>
            <a:spLocks noGrp="1"/>
          </p:cNvSpPr>
          <p:nvPr>
            <p:ph idx="1"/>
          </p:nvPr>
        </p:nvSpPr>
        <p:spPr/>
        <p:txBody>
          <a:bodyPr/>
          <a:lstStyle/>
          <a:p>
            <a:pPr marL="514350" indent="-514350">
              <a:lnSpc>
                <a:spcPct val="150000"/>
              </a:lnSpc>
              <a:buFont typeface="+mj-lt"/>
              <a:buAutoNum type="arabicParenR"/>
            </a:pPr>
            <a:r>
              <a:rPr lang="zh-CN" altLang="en-US" b="1" dirty="0">
                <a:latin typeface="Times New Roman" pitchFamily="18" charset="0"/>
                <a:cs typeface="Times New Roman" pitchFamily="18" charset="0"/>
              </a:rPr>
              <a:t>保存返回值</a:t>
            </a:r>
            <a:r>
              <a:rPr lang="zh-CN" altLang="en-US" dirty="0">
                <a:latin typeface="Times New Roman" pitchFamily="18" charset="0"/>
                <a:cs typeface="Times New Roman" pitchFamily="18" charset="0"/>
              </a:rPr>
              <a:t>，将函数的返回值保存在寄存器</a:t>
            </a:r>
            <a:r>
              <a:rPr lang="en-US" altLang="zh-CN" dirty="0">
                <a:latin typeface="Times New Roman" pitchFamily="18" charset="0"/>
                <a:cs typeface="Times New Roman" pitchFamily="18" charset="0"/>
              </a:rPr>
              <a:t>AX</a:t>
            </a:r>
          </a:p>
          <a:p>
            <a:pPr marL="514350" indent="-514350">
              <a:lnSpc>
                <a:spcPct val="150000"/>
              </a:lnSpc>
              <a:spcBef>
                <a:spcPts val="0"/>
              </a:spcBef>
              <a:buFont typeface="+mj-lt"/>
              <a:buAutoNum type="arabicParenR"/>
            </a:pPr>
            <a:r>
              <a:rPr lang="zh-CN" altLang="en-US" b="1" dirty="0">
                <a:latin typeface="Times New Roman" pitchFamily="18" charset="0"/>
                <a:cs typeface="Times New Roman" pitchFamily="18" charset="0"/>
              </a:rPr>
              <a:t>弹出当前帧，恢复上一个栈帧</a:t>
            </a:r>
            <a:endParaRPr lang="en-US" altLang="zh-CN" b="1" dirty="0">
              <a:latin typeface="Times New Roman" pitchFamily="18" charset="0"/>
              <a:cs typeface="Times New Roman" pitchFamily="18" charset="0"/>
            </a:endParaRPr>
          </a:p>
          <a:p>
            <a:pPr lvl="1"/>
            <a:r>
              <a:rPr lang="zh-CN" altLang="en-US" dirty="0">
                <a:latin typeface="Times New Roman" pitchFamily="18" charset="0"/>
                <a:cs typeface="Times New Roman" pitchFamily="18" charset="0"/>
              </a:rPr>
              <a:t>给</a:t>
            </a:r>
            <a:r>
              <a:rPr lang="en-US" altLang="zh-CN" dirty="0">
                <a:latin typeface="Times New Roman" pitchFamily="18" charset="0"/>
                <a:cs typeface="Times New Roman" pitchFamily="18" charset="0"/>
              </a:rPr>
              <a:t>SP</a:t>
            </a:r>
            <a:r>
              <a:rPr lang="zh-CN" altLang="en-US" dirty="0">
                <a:latin typeface="Times New Roman" pitchFamily="18" charset="0"/>
                <a:cs typeface="Times New Roman" pitchFamily="18" charset="0"/>
              </a:rPr>
              <a:t>加上栈帧的大小，降低栈顶，回收当前栈帧的空间</a:t>
            </a:r>
            <a:endParaRPr lang="en-US" altLang="zh-CN" dirty="0">
              <a:latin typeface="Times New Roman" pitchFamily="18" charset="0"/>
              <a:cs typeface="Times New Roman" pitchFamily="18" charset="0"/>
            </a:endParaRPr>
          </a:p>
          <a:p>
            <a:pPr lvl="1"/>
            <a:r>
              <a:rPr lang="zh-CN" altLang="en-US" dirty="0">
                <a:latin typeface="Times New Roman" pitchFamily="18" charset="0"/>
                <a:cs typeface="Times New Roman" pitchFamily="18" charset="0"/>
              </a:rPr>
              <a:t>将当前栈帧底部保存的前栈帧</a:t>
            </a:r>
            <a:r>
              <a:rPr lang="en-US" altLang="zh-CN" dirty="0">
                <a:latin typeface="Times New Roman" pitchFamily="18" charset="0"/>
                <a:cs typeface="Times New Roman" pitchFamily="18" charset="0"/>
              </a:rPr>
              <a:t>BP</a:t>
            </a:r>
            <a:r>
              <a:rPr lang="zh-CN" altLang="en-US" dirty="0">
                <a:latin typeface="Times New Roman" pitchFamily="18" charset="0"/>
                <a:cs typeface="Times New Roman" pitchFamily="18" charset="0"/>
              </a:rPr>
              <a:t>值弹入</a:t>
            </a:r>
            <a:r>
              <a:rPr lang="en-US" altLang="zh-CN" dirty="0">
                <a:latin typeface="Times New Roman" pitchFamily="18" charset="0"/>
                <a:cs typeface="Times New Roman" pitchFamily="18" charset="0"/>
              </a:rPr>
              <a:t>BP</a:t>
            </a:r>
            <a:r>
              <a:rPr lang="zh-CN" altLang="en-US" dirty="0">
                <a:latin typeface="Times New Roman" pitchFamily="18" charset="0"/>
                <a:cs typeface="Times New Roman" pitchFamily="18" charset="0"/>
              </a:rPr>
              <a:t>寄存器，恢复出上一个栈帧</a:t>
            </a:r>
            <a:endParaRPr lang="en-US" altLang="zh-CN" dirty="0">
              <a:latin typeface="Times New Roman" pitchFamily="18" charset="0"/>
              <a:cs typeface="Times New Roman" pitchFamily="18" charset="0"/>
            </a:endParaRPr>
          </a:p>
          <a:p>
            <a:pPr lvl="1"/>
            <a:r>
              <a:rPr lang="zh-CN" altLang="en-US" dirty="0">
                <a:latin typeface="Times New Roman" pitchFamily="18" charset="0"/>
                <a:cs typeface="Times New Roman" pitchFamily="18" charset="0"/>
              </a:rPr>
              <a:t>将函数返回地址弹给</a:t>
            </a:r>
            <a:r>
              <a:rPr lang="en-US" altLang="zh-CN" dirty="0">
                <a:latin typeface="Times New Roman" pitchFamily="18" charset="0"/>
                <a:cs typeface="Times New Roman" pitchFamily="18" charset="0"/>
              </a:rPr>
              <a:t>IP</a:t>
            </a:r>
            <a:r>
              <a:rPr lang="zh-CN" altLang="en-US" dirty="0">
                <a:latin typeface="Times New Roman" pitchFamily="18" charset="0"/>
                <a:cs typeface="Times New Roman" pitchFamily="18" charset="0"/>
              </a:rPr>
              <a:t>寄存器</a:t>
            </a:r>
            <a:endParaRPr lang="en-US" altLang="zh-CN" dirty="0">
              <a:latin typeface="Times New Roman" pitchFamily="18" charset="0"/>
              <a:cs typeface="Times New Roman" pitchFamily="18" charset="0"/>
            </a:endParaRPr>
          </a:p>
          <a:p>
            <a:pPr marL="514350" lvl="1" indent="-514350">
              <a:lnSpc>
                <a:spcPct val="150000"/>
              </a:lnSpc>
              <a:spcBef>
                <a:spcPts val="0"/>
              </a:spcBef>
              <a:buFont typeface="+mj-lt"/>
              <a:buAutoNum type="arabicParenR" startAt="3"/>
            </a:pPr>
            <a:r>
              <a:rPr lang="zh-CN" altLang="en-US" sz="2800" b="1" dirty="0">
                <a:latin typeface="Times New Roman" pitchFamily="18" charset="0"/>
                <a:cs typeface="Times New Roman" pitchFamily="18" charset="0"/>
              </a:rPr>
              <a:t>跳转</a:t>
            </a:r>
            <a:r>
              <a:rPr lang="zh-CN" altLang="en-US" sz="2800" dirty="0">
                <a:latin typeface="Times New Roman" pitchFamily="18" charset="0"/>
                <a:cs typeface="Times New Roman" pitchFamily="18" charset="0"/>
              </a:rPr>
              <a:t>：按照</a:t>
            </a:r>
            <a:r>
              <a:rPr lang="en-US" altLang="zh-CN" sz="2800" dirty="0">
                <a:latin typeface="Times New Roman" pitchFamily="18" charset="0"/>
                <a:cs typeface="Times New Roman" pitchFamily="18" charset="0"/>
              </a:rPr>
              <a:t>CS:IP</a:t>
            </a:r>
            <a:r>
              <a:rPr lang="zh-CN" altLang="en-US" sz="2800" dirty="0">
                <a:latin typeface="Times New Roman" pitchFamily="18" charset="0"/>
                <a:cs typeface="Times New Roman" pitchFamily="18" charset="0"/>
              </a:rPr>
              <a:t>跳回调用函数中继续执行</a:t>
            </a:r>
            <a:endParaRPr lang="en-US" sz="2800" dirty="0">
              <a:latin typeface="Times New Roman" pitchFamily="18" charset="0"/>
              <a:cs typeface="Times New Roman" pitchFamily="18" charset="0"/>
            </a:endParaRPr>
          </a:p>
        </p:txBody>
      </p:sp>
      <p:sp>
        <p:nvSpPr>
          <p:cNvPr id="4" name="灯片编号占位符 3"/>
          <p:cNvSpPr>
            <a:spLocks noGrp="1"/>
          </p:cNvSpPr>
          <p:nvPr>
            <p:ph type="sldNum" sz="quarter" idx="12"/>
          </p:nvPr>
        </p:nvSpPr>
        <p:spPr/>
        <p:txBody>
          <a:bodyPr/>
          <a:lstStyle/>
          <a:p>
            <a:pPr>
              <a:defRPr/>
            </a:pPr>
            <a:fld id="{0C78537A-5010-4545-89DA-8A8915DB7A41}" type="slidenum">
              <a:rPr lang="en-US" altLang="zh-CN" smtClean="0"/>
              <a:t>12</a:t>
            </a:fld>
            <a:endParaRPr lang="en-US" altLang="zh-CN"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itchFamily="18" charset="0"/>
                <a:cs typeface="Times New Roman" pitchFamily="18" charset="0"/>
              </a:rPr>
              <a:t>内存操作：函数调用和返回例子</a:t>
            </a:r>
            <a:endParaRPr lang="en-US" dirty="0"/>
          </a:p>
        </p:txBody>
      </p:sp>
      <p:sp>
        <p:nvSpPr>
          <p:cNvPr id="4" name="灯片编号占位符 3"/>
          <p:cNvSpPr>
            <a:spLocks noGrp="1"/>
          </p:cNvSpPr>
          <p:nvPr>
            <p:ph type="sldNum" sz="quarter" idx="12"/>
          </p:nvPr>
        </p:nvSpPr>
        <p:spPr/>
        <p:txBody>
          <a:bodyPr/>
          <a:lstStyle/>
          <a:p>
            <a:pPr>
              <a:defRPr/>
            </a:pPr>
            <a:fld id="{0C78537A-5010-4545-89DA-8A8915DB7A41}" type="slidenum">
              <a:rPr lang="en-US" altLang="zh-CN" smtClean="0"/>
              <a:t>13</a:t>
            </a:fld>
            <a:endParaRPr lang="en-US" altLang="zh-CN" dirty="0"/>
          </a:p>
        </p:txBody>
      </p:sp>
      <p:sp>
        <p:nvSpPr>
          <p:cNvPr id="6" name="矩形 5"/>
          <p:cNvSpPr/>
          <p:nvPr/>
        </p:nvSpPr>
        <p:spPr>
          <a:xfrm>
            <a:off x="248700" y="1113135"/>
            <a:ext cx="6837899" cy="1323439"/>
          </a:xfrm>
          <a:prstGeom prst="rect">
            <a:avLst/>
          </a:prstGeom>
        </p:spPr>
        <p:txBody>
          <a:bodyPr wrap="square">
            <a:spAutoFit/>
          </a:bodyPr>
          <a:lstStyle/>
          <a:p>
            <a:r>
              <a:rPr lang="en-US" sz="2000" dirty="0">
                <a:solidFill>
                  <a:srgbClr val="C00000"/>
                </a:solidFill>
                <a:latin typeface="Georgia" pitchFamily="18" charset="0"/>
              </a:rPr>
              <a:t>// </a:t>
            </a:r>
            <a:r>
              <a:rPr lang="en-US" sz="2000" dirty="0" err="1">
                <a:solidFill>
                  <a:srgbClr val="C00000"/>
                </a:solidFill>
                <a:latin typeface="Georgia" pitchFamily="18" charset="0"/>
              </a:rPr>
              <a:t>function_example.c</a:t>
            </a:r>
            <a:endParaRPr lang="en-US" sz="2000" dirty="0">
              <a:solidFill>
                <a:srgbClr val="C00000"/>
              </a:solidFill>
              <a:latin typeface="Georgia" pitchFamily="18" charset="0"/>
            </a:endParaRPr>
          </a:p>
          <a:p>
            <a:r>
              <a:rPr lang="en-US" sz="2000" dirty="0">
                <a:solidFill>
                  <a:srgbClr val="C00000"/>
                </a:solidFill>
                <a:latin typeface="Georgia" pitchFamily="18" charset="0"/>
              </a:rPr>
              <a:t>#include &lt;</a:t>
            </a:r>
            <a:r>
              <a:rPr lang="en-US" sz="2000" dirty="0" err="1">
                <a:solidFill>
                  <a:srgbClr val="C00000"/>
                </a:solidFill>
                <a:latin typeface="Georgia" pitchFamily="18" charset="0"/>
              </a:rPr>
              <a:t>stdio.h</a:t>
            </a:r>
            <a:r>
              <a:rPr lang="en-US" sz="2000" dirty="0">
                <a:solidFill>
                  <a:srgbClr val="C00000"/>
                </a:solidFill>
                <a:latin typeface="Georgia" pitchFamily="18" charset="0"/>
              </a:rPr>
              <a:t>&gt;</a:t>
            </a:r>
          </a:p>
          <a:p>
            <a:r>
              <a:rPr lang="en-US" sz="2000" dirty="0" err="1">
                <a:solidFill>
                  <a:srgbClr val="C00000"/>
                </a:solidFill>
                <a:latin typeface="Georgia" pitchFamily="18" charset="0"/>
              </a:rPr>
              <a:t>int</a:t>
            </a:r>
            <a:r>
              <a:rPr lang="en-US" sz="2000" dirty="0">
                <a:solidFill>
                  <a:srgbClr val="C00000"/>
                </a:solidFill>
                <a:latin typeface="Georgia" pitchFamily="18" charset="0"/>
              </a:rPr>
              <a:t> static add(</a:t>
            </a:r>
            <a:r>
              <a:rPr lang="en-US" sz="2000" dirty="0" err="1">
                <a:solidFill>
                  <a:srgbClr val="C00000"/>
                </a:solidFill>
                <a:latin typeface="Georgia" pitchFamily="18" charset="0"/>
              </a:rPr>
              <a:t>int</a:t>
            </a:r>
            <a:r>
              <a:rPr lang="en-US" sz="2000" dirty="0">
                <a:solidFill>
                  <a:srgbClr val="C00000"/>
                </a:solidFill>
                <a:latin typeface="Georgia" pitchFamily="18" charset="0"/>
              </a:rPr>
              <a:t> a, </a:t>
            </a:r>
            <a:r>
              <a:rPr lang="en-US" sz="2000" dirty="0" err="1">
                <a:solidFill>
                  <a:srgbClr val="C00000"/>
                </a:solidFill>
                <a:latin typeface="Georgia" pitchFamily="18" charset="0"/>
              </a:rPr>
              <a:t>int</a:t>
            </a:r>
            <a:r>
              <a:rPr lang="en-US" sz="2000" dirty="0">
                <a:solidFill>
                  <a:srgbClr val="C00000"/>
                </a:solidFill>
                <a:latin typeface="Georgia" pitchFamily="18" charset="0"/>
              </a:rPr>
              <a:t> b) { return </a:t>
            </a:r>
            <a:r>
              <a:rPr lang="en-US" sz="2000" dirty="0" err="1">
                <a:solidFill>
                  <a:srgbClr val="C00000"/>
                </a:solidFill>
                <a:latin typeface="Georgia" pitchFamily="18" charset="0"/>
              </a:rPr>
              <a:t>a+b</a:t>
            </a:r>
            <a:r>
              <a:rPr lang="en-US" sz="2000" dirty="0">
                <a:solidFill>
                  <a:srgbClr val="C00000"/>
                </a:solidFill>
                <a:latin typeface="Georgia" pitchFamily="18" charset="0"/>
              </a:rPr>
              <a:t>; }</a:t>
            </a:r>
          </a:p>
          <a:p>
            <a:r>
              <a:rPr lang="en-US" sz="2000" dirty="0" err="1">
                <a:solidFill>
                  <a:srgbClr val="C00000"/>
                </a:solidFill>
                <a:latin typeface="Georgia" pitchFamily="18" charset="0"/>
              </a:rPr>
              <a:t>int</a:t>
            </a:r>
            <a:r>
              <a:rPr lang="en-US" sz="2000" dirty="0">
                <a:solidFill>
                  <a:srgbClr val="C00000"/>
                </a:solidFill>
                <a:latin typeface="Georgia" pitchFamily="18" charset="0"/>
              </a:rPr>
              <a:t> main() { </a:t>
            </a:r>
            <a:r>
              <a:rPr lang="en-US" sz="2000" dirty="0" err="1">
                <a:solidFill>
                  <a:srgbClr val="C00000"/>
                </a:solidFill>
                <a:latin typeface="Georgia" pitchFamily="18" charset="0"/>
              </a:rPr>
              <a:t>int</a:t>
            </a:r>
            <a:r>
              <a:rPr lang="en-US" sz="2000" dirty="0">
                <a:solidFill>
                  <a:srgbClr val="C00000"/>
                </a:solidFill>
                <a:latin typeface="Georgia" pitchFamily="18" charset="0"/>
              </a:rPr>
              <a:t> x = 5;  </a:t>
            </a:r>
            <a:r>
              <a:rPr lang="en-US" sz="2000" dirty="0" err="1">
                <a:solidFill>
                  <a:srgbClr val="C00000"/>
                </a:solidFill>
                <a:latin typeface="Georgia" pitchFamily="18" charset="0"/>
              </a:rPr>
              <a:t>int</a:t>
            </a:r>
            <a:r>
              <a:rPr lang="en-US" sz="2000" dirty="0">
                <a:solidFill>
                  <a:srgbClr val="C00000"/>
                </a:solidFill>
                <a:latin typeface="Georgia" pitchFamily="18" charset="0"/>
              </a:rPr>
              <a:t> y = 10;  </a:t>
            </a:r>
            <a:r>
              <a:rPr lang="en-US" sz="2000" dirty="0" err="1">
                <a:solidFill>
                  <a:srgbClr val="C00000"/>
                </a:solidFill>
                <a:latin typeface="Georgia" pitchFamily="18" charset="0"/>
              </a:rPr>
              <a:t>int</a:t>
            </a:r>
            <a:r>
              <a:rPr lang="en-US" sz="2000" dirty="0">
                <a:solidFill>
                  <a:srgbClr val="C00000"/>
                </a:solidFill>
                <a:latin typeface="Georgia" pitchFamily="18" charset="0"/>
              </a:rPr>
              <a:t> u = add(x, y); }</a:t>
            </a:r>
          </a:p>
        </p:txBody>
      </p:sp>
      <p:sp>
        <p:nvSpPr>
          <p:cNvPr id="7" name="矩形 6"/>
          <p:cNvSpPr/>
          <p:nvPr/>
        </p:nvSpPr>
        <p:spPr>
          <a:xfrm>
            <a:off x="248700" y="2604164"/>
            <a:ext cx="9105900" cy="3477875"/>
          </a:xfrm>
          <a:prstGeom prst="rect">
            <a:avLst/>
          </a:prstGeom>
        </p:spPr>
        <p:txBody>
          <a:bodyPr wrap="square">
            <a:spAutoFit/>
          </a:bodyPr>
          <a:lstStyle/>
          <a:p>
            <a:r>
              <a:rPr lang="en-US" sz="2000" dirty="0" err="1">
                <a:latin typeface="Georgia" pitchFamily="18" charset="0"/>
                <a:cs typeface="Times New Roman" pitchFamily="18" charset="0"/>
              </a:rPr>
              <a:t>int</a:t>
            </a:r>
            <a:r>
              <a:rPr lang="en-US" sz="2000" dirty="0">
                <a:latin typeface="Georgia" pitchFamily="18" charset="0"/>
                <a:cs typeface="Times New Roman" pitchFamily="18" charset="0"/>
              </a:rPr>
              <a:t> static add(</a:t>
            </a:r>
            <a:r>
              <a:rPr lang="en-US" sz="2000" dirty="0" err="1">
                <a:latin typeface="Georgia" pitchFamily="18" charset="0"/>
                <a:cs typeface="Times New Roman" pitchFamily="18" charset="0"/>
              </a:rPr>
              <a:t>int</a:t>
            </a:r>
            <a:r>
              <a:rPr lang="en-US" sz="2000" dirty="0">
                <a:latin typeface="Georgia" pitchFamily="18" charset="0"/>
                <a:cs typeface="Times New Roman" pitchFamily="18" charset="0"/>
              </a:rPr>
              <a:t> a, </a:t>
            </a:r>
            <a:r>
              <a:rPr lang="en-US" sz="2000" dirty="0" err="1">
                <a:latin typeface="Georgia" pitchFamily="18" charset="0"/>
                <a:cs typeface="Times New Roman" pitchFamily="18" charset="0"/>
              </a:rPr>
              <a:t>int</a:t>
            </a:r>
            <a:r>
              <a:rPr lang="en-US" sz="2000" dirty="0">
                <a:latin typeface="Georgia" pitchFamily="18" charset="0"/>
                <a:cs typeface="Times New Roman" pitchFamily="18" charset="0"/>
              </a:rPr>
              <a:t> b){   </a:t>
            </a:r>
          </a:p>
          <a:p>
            <a:r>
              <a:rPr lang="en-US" sz="2000" dirty="0">
                <a:latin typeface="Georgia" pitchFamily="18" charset="0"/>
                <a:cs typeface="Times New Roman" pitchFamily="18" charset="0"/>
              </a:rPr>
              <a:t>0:   55                       push   </a:t>
            </a:r>
            <a:r>
              <a:rPr lang="en-US" sz="2000" dirty="0" err="1">
                <a:latin typeface="Georgia" pitchFamily="18" charset="0"/>
                <a:cs typeface="Times New Roman" pitchFamily="18" charset="0"/>
              </a:rPr>
              <a:t>rbp</a:t>
            </a:r>
            <a:r>
              <a:rPr lang="en-US" sz="2000" dirty="0">
                <a:latin typeface="Georgia" pitchFamily="18" charset="0"/>
                <a:cs typeface="Times New Roman" pitchFamily="18" charset="0"/>
              </a:rPr>
              <a:t>   </a:t>
            </a:r>
          </a:p>
          <a:p>
            <a:r>
              <a:rPr lang="en-US" sz="2000" dirty="0">
                <a:latin typeface="Georgia" pitchFamily="18" charset="0"/>
                <a:cs typeface="Times New Roman" pitchFamily="18" charset="0"/>
              </a:rPr>
              <a:t>1:   48 89 e5            </a:t>
            </a:r>
            <a:r>
              <a:rPr lang="en-US" sz="2000" dirty="0" err="1">
                <a:latin typeface="Georgia" pitchFamily="18" charset="0"/>
                <a:cs typeface="Times New Roman" pitchFamily="18" charset="0"/>
              </a:rPr>
              <a:t>mov</a:t>
            </a:r>
            <a:r>
              <a:rPr lang="en-US" sz="2000" dirty="0">
                <a:latin typeface="Georgia" pitchFamily="18" charset="0"/>
                <a:cs typeface="Times New Roman" pitchFamily="18" charset="0"/>
              </a:rPr>
              <a:t>    </a:t>
            </a:r>
            <a:r>
              <a:rPr lang="en-US" sz="2000" dirty="0" err="1">
                <a:latin typeface="Georgia" pitchFamily="18" charset="0"/>
                <a:cs typeface="Times New Roman" pitchFamily="18" charset="0"/>
              </a:rPr>
              <a:t>rbp,rsp</a:t>
            </a:r>
            <a:r>
              <a:rPr lang="en-US" sz="2000" dirty="0">
                <a:latin typeface="Georgia" pitchFamily="18" charset="0"/>
                <a:cs typeface="Times New Roman" pitchFamily="18" charset="0"/>
              </a:rPr>
              <a:t>   </a:t>
            </a:r>
          </a:p>
          <a:p>
            <a:r>
              <a:rPr lang="en-US" sz="2000" dirty="0">
                <a:latin typeface="Georgia" pitchFamily="18" charset="0"/>
                <a:cs typeface="Times New Roman" pitchFamily="18" charset="0"/>
              </a:rPr>
              <a:t>4:   89 7d fc             </a:t>
            </a:r>
            <a:r>
              <a:rPr lang="en-US" sz="2000" dirty="0" err="1">
                <a:latin typeface="Georgia" pitchFamily="18" charset="0"/>
                <a:cs typeface="Times New Roman" pitchFamily="18" charset="0"/>
              </a:rPr>
              <a:t>mov</a:t>
            </a:r>
            <a:r>
              <a:rPr lang="en-US" sz="2000" dirty="0">
                <a:latin typeface="Georgia" pitchFamily="18" charset="0"/>
                <a:cs typeface="Times New Roman" pitchFamily="18" charset="0"/>
              </a:rPr>
              <a:t>    DWORD PTR [rbp-0x4], </a:t>
            </a:r>
            <a:r>
              <a:rPr lang="en-US" sz="2000" dirty="0" err="1">
                <a:latin typeface="Georgia" pitchFamily="18" charset="0"/>
                <a:cs typeface="Times New Roman" pitchFamily="18" charset="0"/>
              </a:rPr>
              <a:t>edi</a:t>
            </a:r>
            <a:r>
              <a:rPr lang="en-US" sz="2000" dirty="0">
                <a:latin typeface="Georgia" pitchFamily="18" charset="0"/>
                <a:cs typeface="Times New Roman" pitchFamily="18" charset="0"/>
              </a:rPr>
              <a:t>   </a:t>
            </a:r>
          </a:p>
          <a:p>
            <a:r>
              <a:rPr lang="en-US" sz="2000" dirty="0">
                <a:latin typeface="Georgia" pitchFamily="18" charset="0"/>
                <a:cs typeface="Times New Roman" pitchFamily="18" charset="0"/>
              </a:rPr>
              <a:t>7:   89 75 f8             </a:t>
            </a:r>
            <a:r>
              <a:rPr lang="en-US" sz="2000" dirty="0" err="1">
                <a:latin typeface="Georgia" pitchFamily="18" charset="0"/>
                <a:cs typeface="Times New Roman" pitchFamily="18" charset="0"/>
              </a:rPr>
              <a:t>mov</a:t>
            </a:r>
            <a:r>
              <a:rPr lang="en-US" sz="2000" dirty="0">
                <a:latin typeface="Georgia" pitchFamily="18" charset="0"/>
                <a:cs typeface="Times New Roman" pitchFamily="18" charset="0"/>
              </a:rPr>
              <a:t>    DWORD PTR [rbp-0x8], </a:t>
            </a:r>
            <a:r>
              <a:rPr lang="en-US" sz="2000" dirty="0" err="1">
                <a:latin typeface="Georgia" pitchFamily="18" charset="0"/>
                <a:cs typeface="Times New Roman" pitchFamily="18" charset="0"/>
              </a:rPr>
              <a:t>esi</a:t>
            </a:r>
            <a:r>
              <a:rPr lang="en-US" sz="2000" dirty="0">
                <a:latin typeface="Georgia" pitchFamily="18" charset="0"/>
                <a:cs typeface="Times New Roman" pitchFamily="18" charset="0"/>
              </a:rPr>
              <a:t> </a:t>
            </a:r>
          </a:p>
          <a:p>
            <a:r>
              <a:rPr lang="en-US" sz="2000" dirty="0">
                <a:latin typeface="Georgia" pitchFamily="18" charset="0"/>
                <a:cs typeface="Times New Roman" pitchFamily="18" charset="0"/>
              </a:rPr>
              <a:t>a:   8b 55 fc              </a:t>
            </a:r>
            <a:r>
              <a:rPr lang="en-US" sz="2000" dirty="0" err="1">
                <a:latin typeface="Georgia" pitchFamily="18" charset="0"/>
                <a:cs typeface="Times New Roman" pitchFamily="18" charset="0"/>
              </a:rPr>
              <a:t>mov</a:t>
            </a:r>
            <a:r>
              <a:rPr lang="en-US" sz="2000" dirty="0">
                <a:latin typeface="Georgia" pitchFamily="18" charset="0"/>
                <a:cs typeface="Times New Roman" pitchFamily="18" charset="0"/>
              </a:rPr>
              <a:t>    </a:t>
            </a:r>
            <a:r>
              <a:rPr lang="en-US" sz="2000" dirty="0" err="1">
                <a:latin typeface="Georgia" pitchFamily="18" charset="0"/>
                <a:cs typeface="Times New Roman" pitchFamily="18" charset="0"/>
              </a:rPr>
              <a:t>edx</a:t>
            </a:r>
            <a:r>
              <a:rPr lang="en-US" sz="2000" dirty="0">
                <a:latin typeface="Georgia" pitchFamily="18" charset="0"/>
                <a:cs typeface="Times New Roman" pitchFamily="18" charset="0"/>
              </a:rPr>
              <a:t>, DWORD PTR [rbp-0x4]   </a:t>
            </a:r>
          </a:p>
          <a:p>
            <a:r>
              <a:rPr lang="en-US" sz="2000" dirty="0">
                <a:latin typeface="Georgia" pitchFamily="18" charset="0"/>
                <a:cs typeface="Times New Roman" pitchFamily="18" charset="0"/>
              </a:rPr>
              <a:t>d:   8b 45 f8             </a:t>
            </a:r>
            <a:r>
              <a:rPr lang="en-US" sz="2000" dirty="0" err="1">
                <a:latin typeface="Georgia" pitchFamily="18" charset="0"/>
                <a:cs typeface="Times New Roman" pitchFamily="18" charset="0"/>
              </a:rPr>
              <a:t>mov</a:t>
            </a:r>
            <a:r>
              <a:rPr lang="en-US" sz="2000" dirty="0">
                <a:latin typeface="Georgia" pitchFamily="18" charset="0"/>
                <a:cs typeface="Times New Roman" pitchFamily="18" charset="0"/>
              </a:rPr>
              <a:t>    </a:t>
            </a:r>
            <a:r>
              <a:rPr lang="en-US" sz="2000" dirty="0" err="1">
                <a:latin typeface="Georgia" pitchFamily="18" charset="0"/>
                <a:cs typeface="Times New Roman" pitchFamily="18" charset="0"/>
              </a:rPr>
              <a:t>eax</a:t>
            </a:r>
            <a:r>
              <a:rPr lang="en-US" sz="2000" dirty="0">
                <a:latin typeface="Georgia" pitchFamily="18" charset="0"/>
                <a:cs typeface="Times New Roman" pitchFamily="18" charset="0"/>
              </a:rPr>
              <a:t>, DWORD PTR [rbp-0x8]  </a:t>
            </a:r>
          </a:p>
          <a:p>
            <a:r>
              <a:rPr lang="en-US" sz="2000" dirty="0">
                <a:latin typeface="Georgia" pitchFamily="18" charset="0"/>
                <a:cs typeface="Times New Roman" pitchFamily="18" charset="0"/>
              </a:rPr>
              <a:t>10:   01 d0                add    </a:t>
            </a:r>
            <a:r>
              <a:rPr lang="en-US" sz="2000" dirty="0" err="1">
                <a:latin typeface="Georgia" pitchFamily="18" charset="0"/>
                <a:cs typeface="Times New Roman" pitchFamily="18" charset="0"/>
              </a:rPr>
              <a:t>eax</a:t>
            </a:r>
            <a:r>
              <a:rPr lang="en-US" sz="2000" dirty="0">
                <a:latin typeface="Georgia" pitchFamily="18" charset="0"/>
                <a:cs typeface="Times New Roman" pitchFamily="18" charset="0"/>
              </a:rPr>
              <a:t>, </a:t>
            </a:r>
            <a:r>
              <a:rPr lang="en-US" sz="2000" dirty="0" err="1">
                <a:latin typeface="Georgia" pitchFamily="18" charset="0"/>
                <a:cs typeface="Times New Roman" pitchFamily="18" charset="0"/>
              </a:rPr>
              <a:t>edx</a:t>
            </a:r>
            <a:endParaRPr lang="en-US" sz="2000" dirty="0">
              <a:latin typeface="Georgia" pitchFamily="18" charset="0"/>
              <a:cs typeface="Times New Roman" pitchFamily="18" charset="0"/>
            </a:endParaRPr>
          </a:p>
          <a:p>
            <a:r>
              <a:rPr lang="en-US" sz="2000" dirty="0">
                <a:latin typeface="Georgia" pitchFamily="18" charset="0"/>
                <a:cs typeface="Times New Roman" pitchFamily="18" charset="0"/>
              </a:rPr>
              <a:t>}  </a:t>
            </a:r>
          </a:p>
          <a:p>
            <a:r>
              <a:rPr lang="en-US" sz="2000" dirty="0">
                <a:latin typeface="Georgia" pitchFamily="18" charset="0"/>
                <a:cs typeface="Times New Roman" pitchFamily="18" charset="0"/>
              </a:rPr>
              <a:t>12:   5d                      pop    </a:t>
            </a:r>
            <a:r>
              <a:rPr lang="en-US" sz="2000" dirty="0" err="1">
                <a:latin typeface="Georgia" pitchFamily="18" charset="0"/>
                <a:cs typeface="Times New Roman" pitchFamily="18" charset="0"/>
              </a:rPr>
              <a:t>rbp</a:t>
            </a:r>
            <a:r>
              <a:rPr lang="en-US" sz="2000" dirty="0">
                <a:latin typeface="Georgia" pitchFamily="18" charset="0"/>
                <a:cs typeface="Times New Roman" pitchFamily="18" charset="0"/>
              </a:rPr>
              <a:t>  </a:t>
            </a:r>
          </a:p>
          <a:p>
            <a:r>
              <a:rPr lang="en-US" sz="2000" dirty="0">
                <a:latin typeface="Georgia" pitchFamily="18" charset="0"/>
                <a:cs typeface="Times New Roman" pitchFamily="18" charset="0"/>
              </a:rPr>
              <a:t>13:   c3                      </a:t>
            </a:r>
            <a:r>
              <a:rPr lang="en-US" sz="2000" b="1" dirty="0">
                <a:solidFill>
                  <a:srgbClr val="FF0000"/>
                </a:solidFill>
                <a:latin typeface="Georgia" pitchFamily="18" charset="0"/>
                <a:cs typeface="Times New Roman" pitchFamily="18" charset="0"/>
              </a:rPr>
              <a:t>ret</a:t>
            </a:r>
            <a:r>
              <a:rPr lang="en-US" sz="2000" dirty="0">
                <a:latin typeface="Georgia" pitchFamily="18" charset="0"/>
                <a:cs typeface="Times New Roman" pitchFamily="18" charset="0"/>
              </a:rPr>
              <a:t>    </a:t>
            </a:r>
          </a:p>
        </p:txBody>
      </p:sp>
      <p:sp>
        <p:nvSpPr>
          <p:cNvPr id="8" name="矩形 7"/>
          <p:cNvSpPr/>
          <p:nvPr/>
        </p:nvSpPr>
        <p:spPr>
          <a:xfrm>
            <a:off x="4037013" y="5681929"/>
            <a:ext cx="1068388" cy="400110"/>
          </a:xfrm>
          <a:prstGeom prst="rect">
            <a:avLst/>
          </a:prstGeom>
          <a:solidFill>
            <a:srgbClr val="FFFF00"/>
          </a:solidFill>
        </p:spPr>
        <p:txBody>
          <a:bodyPr wrap="square">
            <a:spAutoFit/>
          </a:bodyPr>
          <a:lstStyle/>
          <a:p>
            <a:r>
              <a:rPr lang="en-US" altLang="zh-CN" sz="2000" dirty="0">
                <a:latin typeface="Georgia" pitchFamily="18" charset="0"/>
                <a:cs typeface="Times New Roman" pitchFamily="18" charset="0"/>
              </a:rPr>
              <a:t>pop  rip   </a:t>
            </a:r>
            <a:endParaRPr lang="en-US" sz="2000" dirty="0">
              <a:latin typeface="Georgia" pitchFamily="18" charset="0"/>
              <a:cs typeface="Times New Roman" pitchFamily="18" charset="0"/>
            </a:endParaRPr>
          </a:p>
        </p:txBody>
      </p:sp>
      <p:sp>
        <p:nvSpPr>
          <p:cNvPr id="3" name="Rectangle 1"/>
          <p:cNvSpPr>
            <a:spLocks noChangeArrowheads="1"/>
          </p:cNvSpPr>
          <p:nvPr/>
        </p:nvSpPr>
        <p:spPr bwMode="auto">
          <a:xfrm>
            <a:off x="0" y="13180"/>
            <a:ext cx="65" cy="43083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endParaRPr kumimoji="0" lang="zh-CN" altLang="zh-CN" sz="1800" b="0" i="0" u="none" strike="noStrike" cap="none" normalizeH="0" baseline="0" dirty="0">
              <a:ln>
                <a:noFill/>
              </a:ln>
              <a:solidFill>
                <a:schemeClr val="tx1"/>
              </a:solidFill>
              <a:effectLst/>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itchFamily="18" charset="0"/>
                <a:cs typeface="Times New Roman" pitchFamily="18" charset="0"/>
              </a:rPr>
              <a:t>内存操作：函数调用和返回例子</a:t>
            </a:r>
            <a:endParaRPr lang="en-US" dirty="0"/>
          </a:p>
        </p:txBody>
      </p:sp>
      <p:sp>
        <p:nvSpPr>
          <p:cNvPr id="4" name="灯片编号占位符 3"/>
          <p:cNvSpPr>
            <a:spLocks noGrp="1"/>
          </p:cNvSpPr>
          <p:nvPr>
            <p:ph type="sldNum" sz="quarter" idx="12"/>
          </p:nvPr>
        </p:nvSpPr>
        <p:spPr/>
        <p:txBody>
          <a:bodyPr/>
          <a:lstStyle/>
          <a:p>
            <a:pPr>
              <a:defRPr/>
            </a:pPr>
            <a:fld id="{0C78537A-5010-4545-89DA-8A8915DB7A41}" type="slidenum">
              <a:rPr lang="en-US" altLang="zh-CN" smtClean="0"/>
              <a:t>14</a:t>
            </a:fld>
            <a:endParaRPr lang="en-US" altLang="zh-CN" dirty="0"/>
          </a:p>
        </p:txBody>
      </p:sp>
      <p:sp>
        <p:nvSpPr>
          <p:cNvPr id="7" name="矩形 6"/>
          <p:cNvSpPr/>
          <p:nvPr/>
        </p:nvSpPr>
        <p:spPr>
          <a:xfrm>
            <a:off x="248701" y="1245264"/>
            <a:ext cx="9105900" cy="5016758"/>
          </a:xfrm>
          <a:prstGeom prst="rect">
            <a:avLst/>
          </a:prstGeom>
        </p:spPr>
        <p:txBody>
          <a:bodyPr wrap="square">
            <a:spAutoFit/>
          </a:bodyPr>
          <a:lstStyle/>
          <a:p>
            <a:r>
              <a:rPr lang="en-US" sz="2000" dirty="0">
                <a:latin typeface="Georgia" pitchFamily="18" charset="0"/>
                <a:cs typeface="Times New Roman" pitchFamily="18" charset="0"/>
              </a:rPr>
              <a:t>0000000000000014 &lt;main&gt;:</a:t>
            </a:r>
            <a:r>
              <a:rPr lang="en-US" sz="2000" dirty="0" err="1">
                <a:latin typeface="Georgia" pitchFamily="18" charset="0"/>
                <a:cs typeface="Times New Roman" pitchFamily="18" charset="0"/>
              </a:rPr>
              <a:t>int</a:t>
            </a:r>
            <a:r>
              <a:rPr lang="en-US" sz="2000" dirty="0">
                <a:latin typeface="Georgia" pitchFamily="18" charset="0"/>
                <a:cs typeface="Times New Roman" pitchFamily="18" charset="0"/>
              </a:rPr>
              <a:t> main(){  </a:t>
            </a:r>
          </a:p>
          <a:p>
            <a:r>
              <a:rPr lang="en-US" sz="2000" dirty="0">
                <a:latin typeface="Georgia" pitchFamily="18" charset="0"/>
                <a:cs typeface="Times New Roman" pitchFamily="18" charset="0"/>
              </a:rPr>
              <a:t>14:   55                                     push   </a:t>
            </a:r>
            <a:r>
              <a:rPr lang="en-US" sz="2000" dirty="0" err="1">
                <a:latin typeface="Georgia" pitchFamily="18" charset="0"/>
                <a:cs typeface="Times New Roman" pitchFamily="18" charset="0"/>
              </a:rPr>
              <a:t>rbp</a:t>
            </a:r>
            <a:r>
              <a:rPr lang="en-US" sz="2000" dirty="0">
                <a:latin typeface="Georgia" pitchFamily="18" charset="0"/>
                <a:cs typeface="Times New Roman" pitchFamily="18" charset="0"/>
              </a:rPr>
              <a:t>  </a:t>
            </a:r>
          </a:p>
          <a:p>
            <a:r>
              <a:rPr lang="en-US" sz="2000" dirty="0">
                <a:latin typeface="Georgia" pitchFamily="18" charset="0"/>
                <a:cs typeface="Times New Roman" pitchFamily="18" charset="0"/>
              </a:rPr>
              <a:t>15:   48 89 e5                          </a:t>
            </a:r>
            <a:r>
              <a:rPr lang="en-US" sz="2000" dirty="0" err="1">
                <a:latin typeface="Georgia" pitchFamily="18" charset="0"/>
                <a:cs typeface="Times New Roman" pitchFamily="18" charset="0"/>
              </a:rPr>
              <a:t>mov</a:t>
            </a:r>
            <a:r>
              <a:rPr lang="en-US" sz="2000" dirty="0">
                <a:latin typeface="Georgia" pitchFamily="18" charset="0"/>
                <a:cs typeface="Times New Roman" pitchFamily="18" charset="0"/>
              </a:rPr>
              <a:t>    </a:t>
            </a:r>
            <a:r>
              <a:rPr lang="en-US" sz="2000" dirty="0" err="1">
                <a:latin typeface="Georgia" pitchFamily="18" charset="0"/>
                <a:cs typeface="Times New Roman" pitchFamily="18" charset="0"/>
              </a:rPr>
              <a:t>rbp,rsp</a:t>
            </a:r>
            <a:r>
              <a:rPr lang="en-US" sz="2000" dirty="0">
                <a:latin typeface="Georgia" pitchFamily="18" charset="0"/>
                <a:cs typeface="Times New Roman" pitchFamily="18" charset="0"/>
              </a:rPr>
              <a:t>  </a:t>
            </a:r>
          </a:p>
          <a:p>
            <a:r>
              <a:rPr lang="en-US" sz="2000" dirty="0">
                <a:latin typeface="Georgia" pitchFamily="18" charset="0"/>
                <a:cs typeface="Times New Roman" pitchFamily="18" charset="0"/>
              </a:rPr>
              <a:t>18:   48 83 </a:t>
            </a:r>
            <a:r>
              <a:rPr lang="en-US" sz="2000" dirty="0" err="1">
                <a:latin typeface="Georgia" pitchFamily="18" charset="0"/>
                <a:cs typeface="Times New Roman" pitchFamily="18" charset="0"/>
              </a:rPr>
              <a:t>ec</a:t>
            </a:r>
            <a:r>
              <a:rPr lang="en-US" sz="2000" dirty="0">
                <a:latin typeface="Georgia" pitchFamily="18" charset="0"/>
                <a:cs typeface="Times New Roman" pitchFamily="18" charset="0"/>
              </a:rPr>
              <a:t> 10                     </a:t>
            </a:r>
            <a:r>
              <a:rPr lang="en-US" sz="2000" b="1" dirty="0">
                <a:solidFill>
                  <a:srgbClr val="0070C0"/>
                </a:solidFill>
                <a:latin typeface="Georgia" pitchFamily="18" charset="0"/>
                <a:cs typeface="Times New Roman" pitchFamily="18" charset="0"/>
              </a:rPr>
              <a:t>sub    rsp,0x10</a:t>
            </a:r>
            <a:r>
              <a:rPr lang="en-US" sz="2000" dirty="0">
                <a:latin typeface="Georgia" pitchFamily="18" charset="0"/>
                <a:cs typeface="Times New Roman" pitchFamily="18" charset="0"/>
              </a:rPr>
              <a:t>    </a:t>
            </a:r>
          </a:p>
          <a:p>
            <a:r>
              <a:rPr lang="en-US" sz="2000" dirty="0">
                <a:latin typeface="Georgia" pitchFamily="18" charset="0"/>
                <a:cs typeface="Times New Roman" pitchFamily="18" charset="0"/>
              </a:rPr>
              <a:t>1c:   c7 45 fc 05 00 00 00     </a:t>
            </a:r>
            <a:r>
              <a:rPr lang="en-US" sz="2000" dirty="0" err="1">
                <a:latin typeface="Georgia" pitchFamily="18" charset="0"/>
                <a:cs typeface="Times New Roman" pitchFamily="18" charset="0"/>
              </a:rPr>
              <a:t>mov</a:t>
            </a:r>
            <a:r>
              <a:rPr lang="en-US" sz="2000" dirty="0">
                <a:latin typeface="Georgia" pitchFamily="18" charset="0"/>
                <a:cs typeface="Times New Roman" pitchFamily="18" charset="0"/>
              </a:rPr>
              <a:t>    DWORD PTR [rbp-0x4], 0x5 </a:t>
            </a:r>
          </a:p>
          <a:p>
            <a:r>
              <a:rPr lang="en-US" sz="2000" dirty="0">
                <a:latin typeface="Georgia" pitchFamily="18" charset="0"/>
                <a:cs typeface="Times New Roman" pitchFamily="18" charset="0"/>
              </a:rPr>
              <a:t>23:   c7 45 f8 0a 00 00 00    </a:t>
            </a:r>
            <a:r>
              <a:rPr lang="en-US" sz="2000" dirty="0" err="1">
                <a:latin typeface="Georgia" pitchFamily="18" charset="0"/>
                <a:cs typeface="Times New Roman" pitchFamily="18" charset="0"/>
              </a:rPr>
              <a:t>mov</a:t>
            </a:r>
            <a:r>
              <a:rPr lang="en-US" sz="2000" dirty="0">
                <a:latin typeface="Georgia" pitchFamily="18" charset="0"/>
                <a:cs typeface="Times New Roman" pitchFamily="18" charset="0"/>
              </a:rPr>
              <a:t>    DWORD PTR [rbp-0x8], 0xa    </a:t>
            </a:r>
          </a:p>
          <a:p>
            <a:r>
              <a:rPr lang="en-US" sz="2000" dirty="0">
                <a:latin typeface="Georgia" pitchFamily="18" charset="0"/>
                <a:cs typeface="Times New Roman" pitchFamily="18" charset="0"/>
              </a:rPr>
              <a:t>2a:   8b 55 f8                           </a:t>
            </a:r>
            <a:r>
              <a:rPr lang="en-US" sz="2000" dirty="0" err="1">
                <a:latin typeface="Georgia" pitchFamily="18" charset="0"/>
                <a:cs typeface="Times New Roman" pitchFamily="18" charset="0"/>
              </a:rPr>
              <a:t>mov</a:t>
            </a:r>
            <a:r>
              <a:rPr lang="en-US" sz="2000" dirty="0">
                <a:latin typeface="Georgia" pitchFamily="18" charset="0"/>
                <a:cs typeface="Times New Roman" pitchFamily="18" charset="0"/>
              </a:rPr>
              <a:t>    </a:t>
            </a:r>
            <a:r>
              <a:rPr lang="en-US" sz="2000" dirty="0" err="1">
                <a:latin typeface="Georgia" pitchFamily="18" charset="0"/>
                <a:cs typeface="Times New Roman" pitchFamily="18" charset="0"/>
              </a:rPr>
              <a:t>edx</a:t>
            </a:r>
            <a:r>
              <a:rPr lang="en-US" sz="2000" dirty="0">
                <a:latin typeface="Georgia" pitchFamily="18" charset="0"/>
                <a:cs typeface="Times New Roman" pitchFamily="18" charset="0"/>
              </a:rPr>
              <a:t>, DWORD PTR [rbp-0x8]  </a:t>
            </a:r>
          </a:p>
          <a:p>
            <a:r>
              <a:rPr lang="en-US" sz="2000" dirty="0">
                <a:latin typeface="Georgia" pitchFamily="18" charset="0"/>
                <a:cs typeface="Times New Roman" pitchFamily="18" charset="0"/>
              </a:rPr>
              <a:t>2d:   8b 45 fc                           </a:t>
            </a:r>
            <a:r>
              <a:rPr lang="en-US" sz="2000" dirty="0" err="1">
                <a:latin typeface="Georgia" pitchFamily="18" charset="0"/>
                <a:cs typeface="Times New Roman" pitchFamily="18" charset="0"/>
              </a:rPr>
              <a:t>mov</a:t>
            </a:r>
            <a:r>
              <a:rPr lang="en-US" sz="2000" dirty="0">
                <a:latin typeface="Georgia" pitchFamily="18" charset="0"/>
                <a:cs typeface="Times New Roman" pitchFamily="18" charset="0"/>
              </a:rPr>
              <a:t>    </a:t>
            </a:r>
            <a:r>
              <a:rPr lang="en-US" sz="2000" dirty="0" err="1">
                <a:latin typeface="Georgia" pitchFamily="18" charset="0"/>
                <a:cs typeface="Times New Roman" pitchFamily="18" charset="0"/>
              </a:rPr>
              <a:t>eax</a:t>
            </a:r>
            <a:r>
              <a:rPr lang="en-US" sz="2000" dirty="0">
                <a:latin typeface="Georgia" pitchFamily="18" charset="0"/>
                <a:cs typeface="Times New Roman" pitchFamily="18" charset="0"/>
              </a:rPr>
              <a:t>, DWORD PTR [rbp-0x4]  </a:t>
            </a:r>
          </a:p>
          <a:p>
            <a:r>
              <a:rPr lang="en-US" sz="2000" dirty="0">
                <a:latin typeface="Georgia" pitchFamily="18" charset="0"/>
                <a:cs typeface="Times New Roman" pitchFamily="18" charset="0"/>
              </a:rPr>
              <a:t>30:   89 d6                               </a:t>
            </a:r>
            <a:r>
              <a:rPr lang="en-US" sz="2000" dirty="0" err="1">
                <a:latin typeface="Georgia" pitchFamily="18" charset="0"/>
                <a:cs typeface="Times New Roman" pitchFamily="18" charset="0"/>
              </a:rPr>
              <a:t>mov</a:t>
            </a:r>
            <a:r>
              <a:rPr lang="en-US" sz="2000" dirty="0">
                <a:latin typeface="Georgia" pitchFamily="18" charset="0"/>
                <a:cs typeface="Times New Roman" pitchFamily="18" charset="0"/>
              </a:rPr>
              <a:t>    </a:t>
            </a:r>
            <a:r>
              <a:rPr lang="en-US" sz="2000" dirty="0" err="1">
                <a:latin typeface="Georgia" pitchFamily="18" charset="0"/>
                <a:cs typeface="Times New Roman" pitchFamily="18" charset="0"/>
              </a:rPr>
              <a:t>esi</a:t>
            </a:r>
            <a:r>
              <a:rPr lang="en-US" sz="2000" dirty="0">
                <a:latin typeface="Georgia" pitchFamily="18" charset="0"/>
                <a:cs typeface="Times New Roman" pitchFamily="18" charset="0"/>
              </a:rPr>
              <a:t>, </a:t>
            </a:r>
            <a:r>
              <a:rPr lang="en-US" sz="2000" dirty="0" err="1">
                <a:latin typeface="Georgia" pitchFamily="18" charset="0"/>
                <a:cs typeface="Times New Roman" pitchFamily="18" charset="0"/>
              </a:rPr>
              <a:t>edx</a:t>
            </a:r>
            <a:r>
              <a:rPr lang="en-US" sz="2000" dirty="0">
                <a:latin typeface="Georgia" pitchFamily="18" charset="0"/>
                <a:cs typeface="Times New Roman" pitchFamily="18" charset="0"/>
              </a:rPr>
              <a:t>  </a:t>
            </a:r>
          </a:p>
          <a:p>
            <a:r>
              <a:rPr lang="en-US" sz="2000" dirty="0">
                <a:latin typeface="Georgia" pitchFamily="18" charset="0"/>
                <a:cs typeface="Times New Roman" pitchFamily="18" charset="0"/>
              </a:rPr>
              <a:t>32:   89 c7                                </a:t>
            </a:r>
            <a:r>
              <a:rPr lang="en-US" sz="2000" dirty="0" err="1">
                <a:latin typeface="Georgia" pitchFamily="18" charset="0"/>
                <a:cs typeface="Times New Roman" pitchFamily="18" charset="0"/>
              </a:rPr>
              <a:t>mov</a:t>
            </a:r>
            <a:r>
              <a:rPr lang="en-US" sz="2000" dirty="0">
                <a:latin typeface="Georgia" pitchFamily="18" charset="0"/>
                <a:cs typeface="Times New Roman" pitchFamily="18" charset="0"/>
              </a:rPr>
              <a:t>    </a:t>
            </a:r>
            <a:r>
              <a:rPr lang="en-US" sz="2000" dirty="0" err="1">
                <a:latin typeface="Georgia" pitchFamily="18" charset="0"/>
                <a:cs typeface="Times New Roman" pitchFamily="18" charset="0"/>
              </a:rPr>
              <a:t>edi</a:t>
            </a:r>
            <a:r>
              <a:rPr lang="en-US" sz="2000" dirty="0">
                <a:latin typeface="Georgia" pitchFamily="18" charset="0"/>
                <a:cs typeface="Times New Roman" pitchFamily="18" charset="0"/>
              </a:rPr>
              <a:t>, </a:t>
            </a:r>
            <a:r>
              <a:rPr lang="en-US" sz="2000" dirty="0" err="1">
                <a:latin typeface="Georgia" pitchFamily="18" charset="0"/>
                <a:cs typeface="Times New Roman" pitchFamily="18" charset="0"/>
              </a:rPr>
              <a:t>eax</a:t>
            </a:r>
            <a:r>
              <a:rPr lang="en-US" sz="2000" dirty="0">
                <a:latin typeface="Georgia" pitchFamily="18" charset="0"/>
                <a:cs typeface="Times New Roman" pitchFamily="18" charset="0"/>
              </a:rPr>
              <a:t>  </a:t>
            </a:r>
          </a:p>
          <a:p>
            <a:r>
              <a:rPr lang="en-US" sz="2000" dirty="0">
                <a:latin typeface="Georgia" pitchFamily="18" charset="0"/>
                <a:cs typeface="Times New Roman" pitchFamily="18" charset="0"/>
              </a:rPr>
              <a:t>34:   e8 c7 </a:t>
            </a:r>
            <a:r>
              <a:rPr lang="en-US" sz="2000" dirty="0" err="1">
                <a:latin typeface="Georgia" pitchFamily="18" charset="0"/>
                <a:cs typeface="Times New Roman" pitchFamily="18" charset="0"/>
              </a:rPr>
              <a:t>ff</a:t>
            </a:r>
            <a:r>
              <a:rPr lang="en-US" sz="2000" dirty="0">
                <a:latin typeface="Georgia" pitchFamily="18" charset="0"/>
                <a:cs typeface="Times New Roman" pitchFamily="18" charset="0"/>
              </a:rPr>
              <a:t> </a:t>
            </a:r>
            <a:r>
              <a:rPr lang="en-US" sz="2000" dirty="0" err="1">
                <a:latin typeface="Georgia" pitchFamily="18" charset="0"/>
                <a:cs typeface="Times New Roman" pitchFamily="18" charset="0"/>
              </a:rPr>
              <a:t>ff</a:t>
            </a:r>
            <a:r>
              <a:rPr lang="en-US" sz="2000" dirty="0">
                <a:latin typeface="Georgia" pitchFamily="18" charset="0"/>
                <a:cs typeface="Times New Roman" pitchFamily="18" charset="0"/>
              </a:rPr>
              <a:t> </a:t>
            </a:r>
            <a:r>
              <a:rPr lang="en-US" sz="2000" dirty="0" err="1">
                <a:latin typeface="Georgia" pitchFamily="18" charset="0"/>
                <a:cs typeface="Times New Roman" pitchFamily="18" charset="0"/>
              </a:rPr>
              <a:t>ff</a:t>
            </a:r>
            <a:r>
              <a:rPr lang="en-US" sz="2000" dirty="0">
                <a:latin typeface="Georgia" pitchFamily="18" charset="0"/>
                <a:cs typeface="Times New Roman" pitchFamily="18" charset="0"/>
              </a:rPr>
              <a:t>                     </a:t>
            </a:r>
            <a:r>
              <a:rPr lang="en-US" sz="2000" b="1" dirty="0">
                <a:solidFill>
                  <a:srgbClr val="FF0000"/>
                </a:solidFill>
                <a:latin typeface="Georgia" pitchFamily="18" charset="0"/>
                <a:cs typeface="Times New Roman" pitchFamily="18" charset="0"/>
              </a:rPr>
              <a:t>call   0 &lt;add&gt;  </a:t>
            </a:r>
          </a:p>
          <a:p>
            <a:r>
              <a:rPr lang="en-US" sz="2000" dirty="0">
                <a:latin typeface="Georgia" pitchFamily="18" charset="0"/>
                <a:cs typeface="Times New Roman" pitchFamily="18" charset="0"/>
              </a:rPr>
              <a:t>39:   89 45 f4                          </a:t>
            </a:r>
            <a:r>
              <a:rPr lang="en-US" sz="2000" dirty="0" err="1">
                <a:latin typeface="Georgia" pitchFamily="18" charset="0"/>
                <a:cs typeface="Times New Roman" pitchFamily="18" charset="0"/>
              </a:rPr>
              <a:t>mov</a:t>
            </a:r>
            <a:r>
              <a:rPr lang="en-US" sz="2000" dirty="0">
                <a:latin typeface="Georgia" pitchFamily="18" charset="0"/>
                <a:cs typeface="Times New Roman" pitchFamily="18" charset="0"/>
              </a:rPr>
              <a:t>    DWORD PTR [rbp-0xc], </a:t>
            </a:r>
            <a:r>
              <a:rPr lang="en-US" sz="2000" dirty="0" err="1">
                <a:latin typeface="Georgia" pitchFamily="18" charset="0"/>
                <a:cs typeface="Times New Roman" pitchFamily="18" charset="0"/>
              </a:rPr>
              <a:t>eax</a:t>
            </a:r>
            <a:r>
              <a:rPr lang="en-US" sz="2000" dirty="0">
                <a:latin typeface="Georgia" pitchFamily="18" charset="0"/>
                <a:cs typeface="Times New Roman" pitchFamily="18" charset="0"/>
              </a:rPr>
              <a:t>  </a:t>
            </a:r>
          </a:p>
          <a:p>
            <a:r>
              <a:rPr lang="en-US" sz="2000" dirty="0">
                <a:latin typeface="Georgia" pitchFamily="18" charset="0"/>
                <a:cs typeface="Times New Roman" pitchFamily="18" charset="0"/>
              </a:rPr>
              <a:t>3c:   b8 00 00 00 00             </a:t>
            </a:r>
            <a:r>
              <a:rPr lang="en-US" sz="2000" dirty="0" err="1">
                <a:latin typeface="Georgia" pitchFamily="18" charset="0"/>
                <a:cs typeface="Times New Roman" pitchFamily="18" charset="0"/>
              </a:rPr>
              <a:t>mov</a:t>
            </a:r>
            <a:r>
              <a:rPr lang="en-US" sz="2000" dirty="0">
                <a:latin typeface="Georgia" pitchFamily="18" charset="0"/>
                <a:cs typeface="Times New Roman" pitchFamily="18" charset="0"/>
              </a:rPr>
              <a:t>    eax,0x0</a:t>
            </a:r>
          </a:p>
          <a:p>
            <a:r>
              <a:rPr lang="en-US" sz="2000" dirty="0">
                <a:latin typeface="Georgia" pitchFamily="18" charset="0"/>
                <a:cs typeface="Times New Roman" pitchFamily="18" charset="0"/>
              </a:rPr>
              <a:t>}  </a:t>
            </a:r>
          </a:p>
          <a:p>
            <a:r>
              <a:rPr lang="en-US" sz="2000" dirty="0">
                <a:latin typeface="Georgia" pitchFamily="18" charset="0"/>
                <a:cs typeface="Times New Roman" pitchFamily="18" charset="0"/>
              </a:rPr>
              <a:t>41:   c9                                      leave    </a:t>
            </a:r>
          </a:p>
          <a:p>
            <a:r>
              <a:rPr lang="en-US" sz="2000" dirty="0">
                <a:latin typeface="Georgia" pitchFamily="18" charset="0"/>
                <a:cs typeface="Times New Roman" pitchFamily="18" charset="0"/>
              </a:rPr>
              <a:t>42:   c3                                      ret </a:t>
            </a:r>
          </a:p>
        </p:txBody>
      </p:sp>
      <p:sp>
        <p:nvSpPr>
          <p:cNvPr id="8" name="圆角矩形 7"/>
          <p:cNvSpPr/>
          <p:nvPr/>
        </p:nvSpPr>
        <p:spPr>
          <a:xfrm>
            <a:off x="5640772" y="1850721"/>
            <a:ext cx="3223828" cy="486707"/>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2000" b="1" dirty="0">
                <a:solidFill>
                  <a:schemeClr val="dk1"/>
                </a:solidFill>
                <a:latin typeface="Times New Roman" pitchFamily="18" charset="0"/>
                <a:ea typeface="楷体" pitchFamily="49" charset="-122"/>
                <a:cs typeface="Times New Roman" pitchFamily="18" charset="0"/>
              </a:rPr>
              <a:t>sub</a:t>
            </a:r>
            <a:r>
              <a:rPr lang="zh-CN" altLang="en-US" sz="2000" b="1" dirty="0">
                <a:solidFill>
                  <a:schemeClr val="dk1"/>
                </a:solidFill>
                <a:latin typeface="Times New Roman" pitchFamily="18" charset="0"/>
                <a:ea typeface="楷体" pitchFamily="49" charset="-122"/>
                <a:cs typeface="Times New Roman" pitchFamily="18" charset="0"/>
              </a:rPr>
              <a:t>这句话什么意思</a:t>
            </a:r>
            <a:r>
              <a:rPr lang="en-US" altLang="zh-CN" sz="2000" b="1" dirty="0">
                <a:solidFill>
                  <a:schemeClr val="dk1"/>
                </a:solidFill>
                <a:latin typeface="Times New Roman" pitchFamily="18" charset="0"/>
                <a:ea typeface="楷体" pitchFamily="49" charset="-122"/>
                <a:cs typeface="Times New Roman" pitchFamily="18" charset="0"/>
              </a:rPr>
              <a:t>?</a:t>
            </a:r>
            <a:endParaRPr lang="zh-CN" altLang="en-US" sz="2000" b="1" dirty="0">
              <a:solidFill>
                <a:schemeClr val="dk1"/>
              </a:solidFill>
              <a:latin typeface="Times New Roman" pitchFamily="18" charset="0"/>
              <a:ea typeface="楷体" pitchFamily="49" charset="-122"/>
              <a:cs typeface="Times New Roman" pitchFamily="18" charset="0"/>
            </a:endParaRPr>
          </a:p>
        </p:txBody>
      </p:sp>
      <p:sp>
        <p:nvSpPr>
          <p:cNvPr id="11" name="矩形 10"/>
          <p:cNvSpPr/>
          <p:nvPr/>
        </p:nvSpPr>
        <p:spPr>
          <a:xfrm>
            <a:off x="5662612" y="4265177"/>
            <a:ext cx="2616201" cy="400110"/>
          </a:xfrm>
          <a:prstGeom prst="rect">
            <a:avLst/>
          </a:prstGeom>
          <a:solidFill>
            <a:srgbClr val="FFFF00"/>
          </a:solidFill>
        </p:spPr>
        <p:txBody>
          <a:bodyPr wrap="square">
            <a:spAutoFit/>
          </a:bodyPr>
          <a:lstStyle/>
          <a:p>
            <a:r>
              <a:rPr lang="en-US" altLang="zh-CN" sz="2000" dirty="0">
                <a:latin typeface="Georgia" pitchFamily="18" charset="0"/>
                <a:cs typeface="Times New Roman" pitchFamily="18" charset="0"/>
              </a:rPr>
              <a:t>push  rip,  </a:t>
            </a:r>
            <a:r>
              <a:rPr lang="en-US" altLang="zh-CN" sz="2000" dirty="0" err="1">
                <a:latin typeface="Georgia" pitchFamily="18" charset="0"/>
                <a:cs typeface="Times New Roman" pitchFamily="18" charset="0"/>
              </a:rPr>
              <a:t>mov</a:t>
            </a:r>
            <a:r>
              <a:rPr lang="en-US" altLang="zh-CN" sz="2000" dirty="0">
                <a:latin typeface="Georgia" pitchFamily="18" charset="0"/>
                <a:cs typeface="Times New Roman" pitchFamily="18" charset="0"/>
              </a:rPr>
              <a:t> rip 0   </a:t>
            </a:r>
            <a:endParaRPr lang="en-US" sz="2000" dirty="0">
              <a:latin typeface="Georgia" pitchFamily="18" charset="0"/>
              <a:cs typeface="Times New Roman" pitchFamily="18" charset="0"/>
            </a:endParaRPr>
          </a:p>
        </p:txBody>
      </p:sp>
      <p:sp>
        <p:nvSpPr>
          <p:cNvPr id="12" name="圆角矩形 11"/>
          <p:cNvSpPr/>
          <p:nvPr/>
        </p:nvSpPr>
        <p:spPr>
          <a:xfrm>
            <a:off x="4192051" y="5583980"/>
            <a:ext cx="4776079" cy="528979"/>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000" b="1" dirty="0">
                <a:solidFill>
                  <a:schemeClr val="dk1"/>
                </a:solidFill>
                <a:latin typeface="Times New Roman" pitchFamily="18" charset="0"/>
                <a:ea typeface="楷体" pitchFamily="49" charset="-122"/>
                <a:cs typeface="Times New Roman" pitchFamily="18" charset="0"/>
              </a:rPr>
              <a:t>为什么局部变量和函数参数要放在栈中</a:t>
            </a:r>
            <a:r>
              <a:rPr lang="en-US" altLang="zh-CN" sz="2000" b="1" dirty="0">
                <a:solidFill>
                  <a:schemeClr val="dk1"/>
                </a:solidFill>
                <a:latin typeface="Times New Roman" pitchFamily="18" charset="0"/>
                <a:ea typeface="楷体" pitchFamily="49" charset="-122"/>
                <a:cs typeface="Times New Roman" pitchFamily="18" charset="0"/>
              </a:rPr>
              <a:t>?</a:t>
            </a:r>
            <a:endParaRPr lang="zh-CN" altLang="en-US" sz="2000" b="1" dirty="0">
              <a:solidFill>
                <a:schemeClr val="dk1"/>
              </a:solidFill>
              <a:latin typeface="Times New Roman" pitchFamily="18" charset="0"/>
              <a:ea typeface="楷体" pitchFamily="49" charset="-122"/>
              <a:cs typeface="Times New Roman" pitchFamily="18" charset="0"/>
            </a:endParaRPr>
          </a:p>
        </p:txBody>
      </p:sp>
      <p:sp>
        <p:nvSpPr>
          <p:cNvPr id="3" name="矩形 2"/>
          <p:cNvSpPr/>
          <p:nvPr/>
        </p:nvSpPr>
        <p:spPr>
          <a:xfrm>
            <a:off x="3417903" y="3124940"/>
            <a:ext cx="4101483" cy="1216241"/>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4769AC56-0345-4E3A-B6CE-C8AE8DE08482}"/>
              </a:ext>
            </a:extLst>
          </p:cNvPr>
          <p:cNvSpPr txBox="1"/>
          <p:nvPr/>
        </p:nvSpPr>
        <p:spPr>
          <a:xfrm>
            <a:off x="6088519" y="2223491"/>
            <a:ext cx="2861734" cy="369332"/>
          </a:xfrm>
          <a:prstGeom prst="rect">
            <a:avLst/>
          </a:prstGeom>
          <a:noFill/>
        </p:spPr>
        <p:txBody>
          <a:bodyPr wrap="square" rtlCol="0">
            <a:spAutoFit/>
          </a:bodyPr>
          <a:lstStyle/>
          <a:p>
            <a:r>
              <a:rPr lang="en-US" altLang="zh-CN" dirty="0" err="1">
                <a:solidFill>
                  <a:srgbClr val="FF0000"/>
                </a:solidFill>
              </a:rPr>
              <a:t>Esp</a:t>
            </a:r>
            <a:r>
              <a:rPr lang="en-US" altLang="zh-CN" dirty="0">
                <a:solidFill>
                  <a:srgbClr val="FF0000"/>
                </a:solidFill>
              </a:rPr>
              <a:t>  </a:t>
            </a:r>
            <a:r>
              <a:rPr lang="zh-CN" altLang="en-US" dirty="0">
                <a:solidFill>
                  <a:srgbClr val="FF0000"/>
                </a:solidFill>
              </a:rPr>
              <a:t>移位，移到目前栈顶</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21" presetClass="entr" presetSubtype="1" fill="hold" grpId="0"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wheel(1)">
                                      <p:cBhvr>
                                        <p:cTn id="22"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animBg="1"/>
      <p:bldP spid="12" grpId="0" animBg="1"/>
      <p:bldP spid="3"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latin typeface="Times New Roman" pitchFamily="18" charset="0"/>
                <a:cs typeface="Times New Roman" pitchFamily="18" charset="0"/>
              </a:rPr>
              <a:t>CPU</a:t>
            </a:r>
            <a:r>
              <a:rPr lang="zh-CN" altLang="en-US" dirty="0">
                <a:latin typeface="Times New Roman" pitchFamily="18" charset="0"/>
                <a:cs typeface="Times New Roman" pitchFamily="18" charset="0"/>
              </a:rPr>
              <a:t>执行指令流程</a:t>
            </a:r>
            <a:endParaRPr lang="en-US" dirty="0">
              <a:latin typeface="Times New Roman" pitchFamily="18" charset="0"/>
              <a:cs typeface="Times New Roman" pitchFamily="18" charset="0"/>
            </a:endParaRPr>
          </a:p>
        </p:txBody>
      </p:sp>
      <p:sp>
        <p:nvSpPr>
          <p:cNvPr id="4" name="灯片编号占位符 3"/>
          <p:cNvSpPr>
            <a:spLocks noGrp="1"/>
          </p:cNvSpPr>
          <p:nvPr>
            <p:ph type="sldNum" sz="quarter" idx="12"/>
          </p:nvPr>
        </p:nvSpPr>
        <p:spPr/>
        <p:txBody>
          <a:bodyPr/>
          <a:lstStyle/>
          <a:p>
            <a:pPr>
              <a:defRPr/>
            </a:pPr>
            <a:fld id="{0C78537A-5010-4545-89DA-8A8915DB7A41}" type="slidenum">
              <a:rPr lang="en-US" altLang="zh-CN" smtClean="0"/>
              <a:t>15</a:t>
            </a:fld>
            <a:endParaRPr lang="en-US" altLang="zh-CN" dirty="0"/>
          </a:p>
        </p:txBody>
      </p:sp>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299" y="1018304"/>
            <a:ext cx="7119402" cy="5964465"/>
          </a:xfrm>
          <a:prstGeom prst="rect">
            <a:avLst/>
          </a:prstGeom>
        </p:spPr>
      </p:pic>
      <p:sp>
        <p:nvSpPr>
          <p:cNvPr id="6" name="矩形 5"/>
          <p:cNvSpPr/>
          <p:nvPr/>
        </p:nvSpPr>
        <p:spPr>
          <a:xfrm>
            <a:off x="248701" y="3250480"/>
            <a:ext cx="3087688" cy="369332"/>
          </a:xfrm>
          <a:prstGeom prst="rect">
            <a:avLst/>
          </a:prstGeom>
          <a:solidFill>
            <a:srgbClr val="FFFF00"/>
          </a:solidFill>
        </p:spPr>
        <p:txBody>
          <a:bodyPr wrap="square">
            <a:spAutoFit/>
          </a:bodyPr>
          <a:lstStyle/>
          <a:p>
            <a:r>
              <a:rPr lang="en-US" altLang="zh-CN" b="1" dirty="0">
                <a:latin typeface="Times New Roman" pitchFamily="18" charset="0"/>
                <a:ea typeface="楷体" pitchFamily="49" charset="-122"/>
                <a:cs typeface="Times New Roman" pitchFamily="18" charset="0"/>
              </a:rPr>
              <a:t>1. </a:t>
            </a:r>
            <a:r>
              <a:rPr lang="zh-CN" altLang="en-US" b="1" dirty="0">
                <a:latin typeface="Times New Roman" pitchFamily="18" charset="0"/>
                <a:ea typeface="楷体" pitchFamily="49" charset="-122"/>
                <a:cs typeface="Times New Roman" pitchFamily="18" charset="0"/>
              </a:rPr>
              <a:t>根据</a:t>
            </a:r>
            <a:r>
              <a:rPr lang="en-US" altLang="zh-CN" b="1" dirty="0">
                <a:latin typeface="Times New Roman" pitchFamily="18" charset="0"/>
                <a:ea typeface="楷体" pitchFamily="49" charset="-122"/>
                <a:cs typeface="Times New Roman" pitchFamily="18" charset="0"/>
              </a:rPr>
              <a:t>CS:IP</a:t>
            </a:r>
            <a:r>
              <a:rPr lang="zh-CN" altLang="en-US" b="1" dirty="0">
                <a:latin typeface="Times New Roman" pitchFamily="18" charset="0"/>
                <a:ea typeface="楷体" pitchFamily="49" charset="-122"/>
                <a:cs typeface="Times New Roman" pitchFamily="18" charset="0"/>
              </a:rPr>
              <a:t>从代码段读指令</a:t>
            </a:r>
            <a:endParaRPr lang="en-US" b="1" dirty="0">
              <a:latin typeface="Times New Roman" pitchFamily="18" charset="0"/>
              <a:ea typeface="楷体" pitchFamily="49" charset="-122"/>
              <a:cs typeface="Times New Roman" pitchFamily="18" charset="0"/>
            </a:endParaRPr>
          </a:p>
        </p:txBody>
      </p:sp>
      <p:sp>
        <p:nvSpPr>
          <p:cNvPr id="7" name="矩形 6"/>
          <p:cNvSpPr/>
          <p:nvPr/>
        </p:nvSpPr>
        <p:spPr>
          <a:xfrm>
            <a:off x="5047713" y="1637580"/>
            <a:ext cx="3372388" cy="369332"/>
          </a:xfrm>
          <a:prstGeom prst="rect">
            <a:avLst/>
          </a:prstGeom>
          <a:solidFill>
            <a:srgbClr val="FFFF00"/>
          </a:solidFill>
        </p:spPr>
        <p:txBody>
          <a:bodyPr wrap="square">
            <a:spAutoFit/>
          </a:bodyPr>
          <a:lstStyle/>
          <a:p>
            <a:r>
              <a:rPr lang="en-US" altLang="zh-CN" b="1" dirty="0">
                <a:latin typeface="Times New Roman" pitchFamily="18" charset="0"/>
                <a:ea typeface="楷体" pitchFamily="49" charset="-122"/>
                <a:cs typeface="Times New Roman" pitchFamily="18" charset="0"/>
              </a:rPr>
              <a:t>2. </a:t>
            </a:r>
            <a:r>
              <a:rPr lang="zh-CN" altLang="en-US" b="1" dirty="0">
                <a:latin typeface="Times New Roman" pitchFamily="18" charset="0"/>
                <a:ea typeface="楷体" pitchFamily="49" charset="-122"/>
                <a:cs typeface="Times New Roman" pitchFamily="18" charset="0"/>
              </a:rPr>
              <a:t>将指令解析成操作码</a:t>
            </a:r>
            <a:r>
              <a:rPr lang="en-US" altLang="zh-CN" b="1" dirty="0">
                <a:latin typeface="Times New Roman" pitchFamily="18" charset="0"/>
                <a:ea typeface="楷体" pitchFamily="49" charset="-122"/>
                <a:cs typeface="Times New Roman" pitchFamily="18" charset="0"/>
              </a:rPr>
              <a:t>+</a:t>
            </a:r>
            <a:r>
              <a:rPr lang="zh-CN" altLang="en-US" b="1" dirty="0">
                <a:latin typeface="Times New Roman" pitchFamily="18" charset="0"/>
                <a:ea typeface="楷体" pitchFamily="49" charset="-122"/>
                <a:cs typeface="Times New Roman" pitchFamily="18" charset="0"/>
              </a:rPr>
              <a:t>操作数</a:t>
            </a:r>
            <a:endParaRPr lang="en-US" b="1" dirty="0">
              <a:latin typeface="Times New Roman" pitchFamily="18" charset="0"/>
              <a:ea typeface="楷体" pitchFamily="49" charset="-122"/>
              <a:cs typeface="Times New Roman" pitchFamily="18" charset="0"/>
            </a:endParaRPr>
          </a:p>
        </p:txBody>
      </p:sp>
      <p:sp>
        <p:nvSpPr>
          <p:cNvPr id="8" name="矩形 7"/>
          <p:cNvSpPr/>
          <p:nvPr/>
        </p:nvSpPr>
        <p:spPr>
          <a:xfrm>
            <a:off x="3776126" y="6110843"/>
            <a:ext cx="5201187" cy="369332"/>
          </a:xfrm>
          <a:prstGeom prst="rect">
            <a:avLst/>
          </a:prstGeom>
          <a:solidFill>
            <a:srgbClr val="FFFF00"/>
          </a:solidFill>
        </p:spPr>
        <p:txBody>
          <a:bodyPr wrap="square">
            <a:spAutoFit/>
          </a:bodyPr>
          <a:lstStyle/>
          <a:p>
            <a:r>
              <a:rPr lang="en-US" altLang="zh-CN" b="1" dirty="0">
                <a:latin typeface="Times New Roman" pitchFamily="18" charset="0"/>
                <a:ea typeface="楷体" pitchFamily="49" charset="-122"/>
                <a:cs typeface="Times New Roman" pitchFamily="18" charset="0"/>
              </a:rPr>
              <a:t>3. </a:t>
            </a:r>
            <a:r>
              <a:rPr lang="zh-CN" altLang="en-US" b="1" dirty="0">
                <a:latin typeface="Times New Roman" pitchFamily="18" charset="0"/>
                <a:ea typeface="楷体" pitchFamily="49" charset="-122"/>
                <a:cs typeface="Times New Roman" pitchFamily="18" charset="0"/>
              </a:rPr>
              <a:t>运算器根据操作码</a:t>
            </a:r>
            <a:r>
              <a:rPr lang="en-US" altLang="zh-CN" b="1" dirty="0">
                <a:latin typeface="Times New Roman" pitchFamily="18" charset="0"/>
                <a:ea typeface="楷体" pitchFamily="49" charset="-122"/>
                <a:cs typeface="Times New Roman" pitchFamily="18" charset="0"/>
              </a:rPr>
              <a:t>+</a:t>
            </a:r>
            <a:r>
              <a:rPr lang="zh-CN" altLang="en-US" b="1" dirty="0">
                <a:latin typeface="Times New Roman" pitchFamily="18" charset="0"/>
                <a:ea typeface="楷体" pitchFamily="49" charset="-122"/>
                <a:cs typeface="Times New Roman" pitchFamily="18" charset="0"/>
              </a:rPr>
              <a:t>操作数进行算术和逻辑运算</a:t>
            </a:r>
            <a:endParaRPr lang="en-US" b="1" dirty="0">
              <a:latin typeface="Times New Roman" pitchFamily="18" charset="0"/>
              <a:ea typeface="楷体" pitchFamily="49" charset="-122"/>
              <a:cs typeface="Times New Roman" pitchFamily="18" charset="0"/>
            </a:endParaRPr>
          </a:p>
        </p:txBody>
      </p:sp>
      <p:sp>
        <p:nvSpPr>
          <p:cNvPr id="9" name="圆角矩形 8"/>
          <p:cNvSpPr/>
          <p:nvPr/>
        </p:nvSpPr>
        <p:spPr>
          <a:xfrm>
            <a:off x="4851400" y="3435146"/>
            <a:ext cx="3994215" cy="971754"/>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000" b="1" dirty="0">
                <a:solidFill>
                  <a:schemeClr val="dk1"/>
                </a:solidFill>
                <a:latin typeface="Times New Roman" pitchFamily="18" charset="0"/>
                <a:ea typeface="楷体" pitchFamily="49" charset="-122"/>
                <a:cs typeface="Times New Roman" pitchFamily="18" charset="0"/>
              </a:rPr>
              <a:t>对于同一个逻辑功能 </a:t>
            </a:r>
            <a:r>
              <a:rPr lang="en-US" altLang="zh-CN" sz="2000" b="1" dirty="0">
                <a:solidFill>
                  <a:schemeClr val="dk1"/>
                </a:solidFill>
                <a:latin typeface="Times New Roman" pitchFamily="18" charset="0"/>
                <a:ea typeface="楷体" pitchFamily="49" charset="-122"/>
                <a:cs typeface="Times New Roman" pitchFamily="18" charset="0"/>
              </a:rPr>
              <a:t>(e.g., </a:t>
            </a:r>
            <a:r>
              <a:rPr lang="zh-CN" altLang="en-US" sz="2000" b="1" dirty="0">
                <a:solidFill>
                  <a:schemeClr val="dk1"/>
                </a:solidFill>
                <a:latin typeface="Times New Roman" pitchFamily="18" charset="0"/>
                <a:ea typeface="楷体" pitchFamily="49" charset="-122"/>
                <a:cs typeface="Times New Roman" pitchFamily="18" charset="0"/>
              </a:rPr>
              <a:t>排序</a:t>
            </a:r>
            <a:r>
              <a:rPr lang="en-US" altLang="zh-CN" sz="2000" b="1" dirty="0">
                <a:solidFill>
                  <a:schemeClr val="dk1"/>
                </a:solidFill>
                <a:latin typeface="Times New Roman" pitchFamily="18" charset="0"/>
                <a:ea typeface="楷体" pitchFamily="49" charset="-122"/>
                <a:cs typeface="Times New Roman" pitchFamily="18" charset="0"/>
              </a:rPr>
              <a:t>) </a:t>
            </a:r>
            <a:r>
              <a:rPr lang="zh-CN" altLang="en-US" sz="2000" b="1" dirty="0">
                <a:solidFill>
                  <a:schemeClr val="dk1"/>
                </a:solidFill>
                <a:latin typeface="Times New Roman" pitchFamily="18" charset="0"/>
                <a:ea typeface="楷体" pitchFamily="49" charset="-122"/>
                <a:cs typeface="Times New Roman" pitchFamily="18" charset="0"/>
              </a:rPr>
              <a:t>如何降低它的执行时间</a:t>
            </a:r>
            <a:r>
              <a:rPr lang="en-US" altLang="zh-CN" sz="2000" b="1" dirty="0">
                <a:solidFill>
                  <a:schemeClr val="dk1"/>
                </a:solidFill>
                <a:latin typeface="Times New Roman" pitchFamily="18" charset="0"/>
                <a:ea typeface="楷体" pitchFamily="49" charset="-122"/>
                <a:cs typeface="Times New Roman" pitchFamily="18" charset="0"/>
              </a:rPr>
              <a:t>?</a:t>
            </a:r>
            <a:endParaRPr lang="zh-CN" altLang="en-US" sz="2000" b="1" dirty="0">
              <a:solidFill>
                <a:schemeClr val="dk1"/>
              </a:solidFill>
              <a:latin typeface="Times New Roman" pitchFamily="18" charset="0"/>
              <a:ea typeface="楷体" pitchFamily="49" charset="-122"/>
              <a:cs typeface="Times New Roman"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小结</a:t>
            </a:r>
            <a:endParaRPr lang="en-US" dirty="0"/>
          </a:p>
        </p:txBody>
      </p:sp>
      <p:sp>
        <p:nvSpPr>
          <p:cNvPr id="3" name="内容占位符 2"/>
          <p:cNvSpPr>
            <a:spLocks noGrp="1"/>
          </p:cNvSpPr>
          <p:nvPr>
            <p:ph idx="1"/>
          </p:nvPr>
        </p:nvSpPr>
        <p:spPr/>
        <p:txBody>
          <a:bodyPr/>
          <a:lstStyle/>
          <a:p>
            <a:pPr>
              <a:buFont typeface="Wingdings" charset="2"/>
              <a:buChar char="Ø"/>
            </a:pPr>
            <a:r>
              <a:rPr lang="zh-CN" altLang="en-US" dirty="0"/>
              <a:t> </a:t>
            </a:r>
            <a:r>
              <a:rPr lang="zh-CN" altLang="en-US" b="1" dirty="0"/>
              <a:t>我们刚刚回顾了</a:t>
            </a:r>
            <a:endParaRPr lang="en-US" altLang="zh-CN" b="1" dirty="0"/>
          </a:p>
          <a:p>
            <a:pPr lvl="1"/>
            <a:r>
              <a:rPr lang="zh-CN" altLang="en-US" dirty="0"/>
              <a:t>冯</a:t>
            </a:r>
            <a:r>
              <a:rPr lang="zh-CN" altLang="en-US" dirty="0">
                <a:sym typeface="Wingdings" charset="2"/>
              </a:rPr>
              <a:t></a:t>
            </a:r>
            <a:r>
              <a:rPr lang="zh-CN" altLang="en-US" dirty="0"/>
              <a:t>诺依曼体系结构</a:t>
            </a:r>
            <a:endParaRPr lang="en-US" altLang="zh-CN" dirty="0"/>
          </a:p>
          <a:p>
            <a:pPr lvl="1"/>
            <a:r>
              <a:rPr lang="en-US" dirty="0">
                <a:latin typeface="Times New Roman" pitchFamily="18" charset="0"/>
                <a:cs typeface="Times New Roman" pitchFamily="18" charset="0"/>
              </a:rPr>
              <a:t>8086</a:t>
            </a:r>
            <a:r>
              <a:rPr lang="zh-CN" altLang="en-US" dirty="0">
                <a:latin typeface="Times New Roman" pitchFamily="18" charset="0"/>
                <a:cs typeface="Times New Roman" pitchFamily="18" charset="0"/>
              </a:rPr>
              <a:t>和</a:t>
            </a:r>
            <a:r>
              <a:rPr lang="en-US" altLang="zh-CN" dirty="0">
                <a:latin typeface="Times New Roman" pitchFamily="18" charset="0"/>
                <a:cs typeface="Times New Roman" pitchFamily="18" charset="0"/>
              </a:rPr>
              <a:t>80386</a:t>
            </a:r>
            <a:r>
              <a:rPr lang="zh-CN" altLang="en-US" dirty="0">
                <a:latin typeface="Times New Roman" pitchFamily="18" charset="0"/>
                <a:cs typeface="Times New Roman" pitchFamily="18" charset="0"/>
              </a:rPr>
              <a:t>基础知识</a:t>
            </a:r>
            <a:endParaRPr lang="en-US" altLang="zh-CN" dirty="0">
              <a:latin typeface="Times New Roman" pitchFamily="18" charset="0"/>
              <a:cs typeface="Times New Roman" pitchFamily="18" charset="0"/>
            </a:endParaRPr>
          </a:p>
          <a:p>
            <a:pPr lvl="1"/>
            <a:r>
              <a:rPr lang="zh-CN" altLang="en-US" dirty="0">
                <a:latin typeface="Times New Roman" pitchFamily="18" charset="0"/>
                <a:cs typeface="Times New Roman" pitchFamily="18" charset="0"/>
              </a:rPr>
              <a:t>计算机指令、内存布局、函数调用等等</a:t>
            </a:r>
            <a:endParaRPr lang="en-US" altLang="zh-CN" dirty="0">
              <a:latin typeface="Times New Roman" pitchFamily="18" charset="0"/>
              <a:cs typeface="Times New Roman" pitchFamily="18" charset="0"/>
            </a:endParaRPr>
          </a:p>
          <a:p>
            <a:pPr>
              <a:buFont typeface="Wingdings" charset="2"/>
              <a:buChar char="Ø"/>
            </a:pPr>
            <a:endParaRPr lang="en-US" altLang="zh-CN" dirty="0"/>
          </a:p>
          <a:p>
            <a:pPr>
              <a:buFont typeface="Wingdings" charset="2"/>
              <a:buChar char="Ø"/>
            </a:pPr>
            <a:r>
              <a:rPr lang="en-US" altLang="zh-CN" dirty="0"/>
              <a:t> </a:t>
            </a:r>
            <a:r>
              <a:rPr lang="zh-CN" altLang="en-US" b="1" dirty="0"/>
              <a:t>仍有些问题没有解决</a:t>
            </a:r>
            <a:endParaRPr lang="en-US" altLang="zh-CN" b="1" dirty="0"/>
          </a:p>
          <a:p>
            <a:pPr lvl="1"/>
            <a:r>
              <a:rPr lang="zh-CN" altLang="en-US" dirty="0"/>
              <a:t>实模式切换保护模式</a:t>
            </a:r>
            <a:endParaRPr lang="en-US" altLang="zh-CN" dirty="0"/>
          </a:p>
          <a:p>
            <a:pPr lvl="1"/>
            <a:r>
              <a:rPr lang="zh-CN" altLang="en-US" dirty="0">
                <a:latin typeface="Times New Roman" pitchFamily="18" charset="0"/>
                <a:cs typeface="Times New Roman" pitchFamily="18" charset="0"/>
              </a:rPr>
              <a:t>程序分段、分页的管理</a:t>
            </a:r>
            <a:endParaRPr lang="en-US" altLang="zh-CN" dirty="0">
              <a:latin typeface="Times New Roman" pitchFamily="18" charset="0"/>
              <a:cs typeface="Times New Roman" pitchFamily="18" charset="0"/>
            </a:endParaRPr>
          </a:p>
          <a:p>
            <a:pPr lvl="1"/>
            <a:r>
              <a:rPr lang="zh-CN" altLang="en-US" dirty="0">
                <a:latin typeface="Times New Roman" pitchFamily="18" charset="0"/>
                <a:cs typeface="Times New Roman" pitchFamily="18" charset="0"/>
              </a:rPr>
              <a:t>内存程序何时使用</a:t>
            </a:r>
            <a:r>
              <a:rPr lang="en-US" altLang="zh-CN" dirty="0">
                <a:latin typeface="Times New Roman" pitchFamily="18" charset="0"/>
                <a:cs typeface="Times New Roman" pitchFamily="18" charset="0"/>
              </a:rPr>
              <a:t>CPU</a:t>
            </a:r>
          </a:p>
          <a:p>
            <a:pPr lvl="1"/>
            <a:r>
              <a:rPr lang="en-US" altLang="zh-CN" dirty="0">
                <a:latin typeface="Times New Roman" pitchFamily="18" charset="0"/>
                <a:cs typeface="Times New Roman" pitchFamily="18" charset="0"/>
              </a:rPr>
              <a:t>……</a:t>
            </a:r>
          </a:p>
          <a:p>
            <a:pPr lvl="1"/>
            <a:endParaRPr lang="en-US" dirty="0">
              <a:latin typeface="Times New Roman" pitchFamily="18" charset="0"/>
              <a:cs typeface="Times New Roman" pitchFamily="18" charset="0"/>
            </a:endParaRPr>
          </a:p>
        </p:txBody>
      </p:sp>
      <p:sp>
        <p:nvSpPr>
          <p:cNvPr id="4" name="灯片编号占位符 3"/>
          <p:cNvSpPr>
            <a:spLocks noGrp="1"/>
          </p:cNvSpPr>
          <p:nvPr>
            <p:ph type="sldNum" sz="quarter" idx="12"/>
          </p:nvPr>
        </p:nvSpPr>
        <p:spPr/>
        <p:txBody>
          <a:bodyPr/>
          <a:lstStyle/>
          <a:p>
            <a:pPr>
              <a:defRPr/>
            </a:pPr>
            <a:fld id="{0C78537A-5010-4545-89DA-8A8915DB7A41}" type="slidenum">
              <a:rPr lang="en-US" altLang="zh-CN" smtClean="0"/>
              <a:t>16</a:t>
            </a:fld>
            <a:endParaRPr lang="en-US" altLang="zh-CN" dirty="0"/>
          </a:p>
        </p:txBody>
      </p:sp>
      <p:pic>
        <p:nvPicPr>
          <p:cNvPr id="3074" name="Picture 2" descr="âcomputer operating systemâçå¾çæç´¢ç»æ"/>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51337" y="3205956"/>
            <a:ext cx="4676774" cy="350758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Effect transition="in" filter="fade">
                                      <p:cBhvr>
                                        <p:cTn id="7" dur="1000"/>
                                        <p:tgtEl>
                                          <p:spTgt spid="3074"/>
                                        </p:tgtEl>
                                      </p:cBhvr>
                                    </p:animEffect>
                                    <p:anim calcmode="lin" valueType="num">
                                      <p:cBhvr>
                                        <p:cTn id="8" dur="1000" fill="hold"/>
                                        <p:tgtEl>
                                          <p:spTgt spid="3074"/>
                                        </p:tgtEl>
                                        <p:attrNameLst>
                                          <p:attrName>ppt_x</p:attrName>
                                        </p:attrNameLst>
                                      </p:cBhvr>
                                      <p:tavLst>
                                        <p:tav tm="0">
                                          <p:val>
                                            <p:strVal val="#ppt_x"/>
                                          </p:val>
                                        </p:tav>
                                        <p:tav tm="100000">
                                          <p:val>
                                            <p:strVal val="#ppt_x"/>
                                          </p:val>
                                        </p:tav>
                                      </p:tavLst>
                                    </p:anim>
                                    <p:anim calcmode="lin" valueType="num">
                                      <p:cBhvr>
                                        <p:cTn id="9" dur="1000" fill="hold"/>
                                        <p:tgtEl>
                                          <p:spTgt spid="307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什么是操作系统</a:t>
            </a:r>
            <a:endParaRPr lang="en-US" dirty="0"/>
          </a:p>
        </p:txBody>
      </p:sp>
      <p:sp>
        <p:nvSpPr>
          <p:cNvPr id="3" name="内容占位符 2"/>
          <p:cNvSpPr>
            <a:spLocks noGrp="1"/>
          </p:cNvSpPr>
          <p:nvPr>
            <p:ph idx="1"/>
          </p:nvPr>
        </p:nvSpPr>
        <p:spPr/>
        <p:txBody>
          <a:bodyPr/>
          <a:lstStyle/>
          <a:p>
            <a:pPr>
              <a:buFont typeface="Wingdings" charset="2"/>
              <a:buChar char="Ø"/>
            </a:pPr>
            <a:r>
              <a:rPr lang="en-US" altLang="zh-CN" sz="3200" b="1" dirty="0">
                <a:latin typeface="Times New Roman" pitchFamily="18" charset="0"/>
                <a:cs typeface="Times New Roman" pitchFamily="18" charset="0"/>
              </a:rPr>
              <a:t> </a:t>
            </a:r>
            <a:r>
              <a:rPr lang="en-US" altLang="zh-CN" sz="3200" dirty="0">
                <a:latin typeface="Times New Roman" pitchFamily="18" charset="0"/>
                <a:cs typeface="Times New Roman" pitchFamily="18" charset="0"/>
              </a:rPr>
              <a:t>Windows, Linux, </a:t>
            </a:r>
            <a:r>
              <a:rPr lang="en-US" altLang="zh-CN" sz="3200" dirty="0" err="1">
                <a:latin typeface="Times New Roman" pitchFamily="18" charset="0"/>
                <a:cs typeface="Times New Roman" pitchFamily="18" charset="0"/>
              </a:rPr>
              <a:t>macOS</a:t>
            </a:r>
            <a:r>
              <a:rPr lang="en-US" altLang="zh-CN" sz="3200" dirty="0">
                <a:latin typeface="Times New Roman" pitchFamily="18" charset="0"/>
                <a:cs typeface="Times New Roman" pitchFamily="18" charset="0"/>
              </a:rPr>
              <a:t>…</a:t>
            </a:r>
          </a:p>
          <a:p>
            <a:endParaRPr lang="en-US" altLang="zh-CN" sz="3200" b="1" dirty="0">
              <a:latin typeface="Times New Roman" pitchFamily="18" charset="0"/>
              <a:cs typeface="Times New Roman" pitchFamily="18" charset="0"/>
            </a:endParaRPr>
          </a:p>
          <a:p>
            <a:pPr>
              <a:buFont typeface="Wingdings" charset="2"/>
              <a:buChar char="Ø"/>
            </a:pPr>
            <a:r>
              <a:rPr lang="zh-CN" altLang="en-US" sz="3200" b="1" dirty="0">
                <a:latin typeface="Times New Roman" pitchFamily="18" charset="0"/>
                <a:cs typeface="Times New Roman" pitchFamily="18" charset="0"/>
              </a:rPr>
              <a:t> 计算机的组成</a:t>
            </a:r>
            <a:endParaRPr lang="en-US" altLang="zh-CN" sz="3200" b="1" dirty="0">
              <a:latin typeface="Times New Roman" pitchFamily="18" charset="0"/>
              <a:cs typeface="Times New Roman" pitchFamily="18" charset="0"/>
            </a:endParaRPr>
          </a:p>
          <a:p>
            <a:pPr lvl="1"/>
            <a:r>
              <a:rPr lang="en-US" sz="2800" dirty="0">
                <a:latin typeface="Times New Roman" pitchFamily="18" charset="0"/>
                <a:cs typeface="Times New Roman" pitchFamily="18" charset="0"/>
              </a:rPr>
              <a:t> </a:t>
            </a:r>
            <a:r>
              <a:rPr lang="zh-CN" altLang="en-US" sz="2800" dirty="0">
                <a:latin typeface="Times New Roman" pitchFamily="18" charset="0"/>
                <a:cs typeface="Times New Roman" pitchFamily="18" charset="0"/>
              </a:rPr>
              <a:t>硬件：</a:t>
            </a:r>
            <a:r>
              <a:rPr lang="en-US" altLang="zh-CN" sz="2800" dirty="0">
                <a:latin typeface="Times New Roman" pitchFamily="18" charset="0"/>
                <a:cs typeface="Times New Roman" pitchFamily="18" charset="0"/>
              </a:rPr>
              <a:t>CPU, </a:t>
            </a:r>
            <a:r>
              <a:rPr lang="zh-CN" altLang="en-US" sz="2800" dirty="0">
                <a:latin typeface="Times New Roman" pitchFamily="18" charset="0"/>
                <a:cs typeface="Times New Roman" pitchFamily="18" charset="0"/>
              </a:rPr>
              <a:t>内存</a:t>
            </a:r>
            <a:r>
              <a:rPr lang="en-US" altLang="zh-CN" sz="2800" dirty="0">
                <a:latin typeface="Times New Roman" pitchFamily="18" charset="0"/>
                <a:cs typeface="Times New Roman" pitchFamily="18" charset="0"/>
              </a:rPr>
              <a:t>, </a:t>
            </a:r>
            <a:r>
              <a:rPr lang="zh-CN" altLang="en-US" sz="2800" dirty="0">
                <a:latin typeface="Times New Roman" pitchFamily="18" charset="0"/>
                <a:cs typeface="Times New Roman" pitchFamily="18" charset="0"/>
              </a:rPr>
              <a:t>存储</a:t>
            </a:r>
            <a:r>
              <a:rPr lang="en-US" altLang="zh-CN" sz="2800" dirty="0">
                <a:latin typeface="Times New Roman" pitchFamily="18" charset="0"/>
                <a:cs typeface="Times New Roman" pitchFamily="18" charset="0"/>
              </a:rPr>
              <a:t>, </a:t>
            </a:r>
            <a:r>
              <a:rPr lang="zh-CN" altLang="en-US" sz="2800" dirty="0">
                <a:latin typeface="Times New Roman" pitchFamily="18" charset="0"/>
                <a:cs typeface="Times New Roman" pitchFamily="18" charset="0"/>
              </a:rPr>
              <a:t>总线</a:t>
            </a:r>
            <a:r>
              <a:rPr lang="en-US" altLang="zh-CN" sz="2800" dirty="0">
                <a:latin typeface="Times New Roman" pitchFamily="18" charset="0"/>
                <a:cs typeface="Times New Roman" pitchFamily="18" charset="0"/>
              </a:rPr>
              <a:t>, I/O</a:t>
            </a:r>
            <a:r>
              <a:rPr lang="zh-CN" altLang="en-US" sz="2800" dirty="0">
                <a:latin typeface="Times New Roman" pitchFamily="18" charset="0"/>
                <a:cs typeface="Times New Roman" pitchFamily="18" charset="0"/>
              </a:rPr>
              <a:t>设备</a:t>
            </a:r>
            <a:r>
              <a:rPr lang="en-US" altLang="zh-CN" sz="2800" dirty="0">
                <a:latin typeface="Times New Roman" pitchFamily="18" charset="0"/>
                <a:cs typeface="Times New Roman" pitchFamily="18" charset="0"/>
              </a:rPr>
              <a:t>…</a:t>
            </a:r>
          </a:p>
          <a:p>
            <a:pPr lvl="1"/>
            <a:r>
              <a:rPr lang="en-US" sz="2800" dirty="0">
                <a:latin typeface="Times New Roman" pitchFamily="18" charset="0"/>
                <a:cs typeface="Times New Roman" pitchFamily="18" charset="0"/>
              </a:rPr>
              <a:t> </a:t>
            </a:r>
            <a:r>
              <a:rPr lang="zh-CN" altLang="en-US" sz="2800" dirty="0">
                <a:latin typeface="Times New Roman" pitchFamily="18" charset="0"/>
                <a:cs typeface="Times New Roman" pitchFamily="18" charset="0"/>
              </a:rPr>
              <a:t>软件：用户程序和</a:t>
            </a:r>
            <a:r>
              <a:rPr lang="zh-CN" altLang="en-US" sz="2800" b="1" dirty="0">
                <a:solidFill>
                  <a:srgbClr val="FF0000"/>
                </a:solidFill>
                <a:latin typeface="Times New Roman" pitchFamily="18" charset="0"/>
                <a:cs typeface="Times New Roman" pitchFamily="18" charset="0"/>
              </a:rPr>
              <a:t>系统程序</a:t>
            </a:r>
            <a:endParaRPr lang="en-US" altLang="zh-CN" sz="3200" b="1" dirty="0">
              <a:latin typeface="Times New Roman" pitchFamily="18" charset="0"/>
              <a:cs typeface="Times New Roman" pitchFamily="18" charset="0"/>
            </a:endParaRPr>
          </a:p>
          <a:p>
            <a:pPr marL="228600" lvl="1">
              <a:spcBef>
                <a:spcPts val="1000"/>
              </a:spcBef>
            </a:pPr>
            <a:endParaRPr lang="en-US" altLang="zh-CN" sz="3200" b="1" dirty="0">
              <a:latin typeface="Times New Roman" pitchFamily="18" charset="0"/>
              <a:cs typeface="Times New Roman" pitchFamily="18" charset="0"/>
            </a:endParaRPr>
          </a:p>
          <a:p>
            <a:pPr marL="457200" lvl="1" indent="-457200">
              <a:spcBef>
                <a:spcPts val="1000"/>
              </a:spcBef>
              <a:buFont typeface="Wingdings" charset="2"/>
              <a:buChar char="Ø"/>
            </a:pPr>
            <a:r>
              <a:rPr lang="zh-CN" altLang="en-US" sz="3200" b="1" dirty="0">
                <a:latin typeface="Times New Roman" pitchFamily="18" charset="0"/>
                <a:cs typeface="Times New Roman" pitchFamily="18" charset="0"/>
              </a:rPr>
              <a:t>系统程序</a:t>
            </a:r>
            <a:endParaRPr lang="en-US" altLang="zh-CN" sz="3200" b="1" dirty="0">
              <a:latin typeface="Times New Roman" pitchFamily="18" charset="0"/>
              <a:cs typeface="Times New Roman" pitchFamily="18" charset="0"/>
            </a:endParaRPr>
          </a:p>
          <a:p>
            <a:pPr lvl="1"/>
            <a:r>
              <a:rPr lang="zh-CN" altLang="en-US" sz="2800" dirty="0">
                <a:latin typeface="Times New Roman" pitchFamily="18" charset="0"/>
                <a:cs typeface="Times New Roman" pitchFamily="18" charset="0"/>
              </a:rPr>
              <a:t> 无需用户干预的各种程序的集合</a:t>
            </a:r>
            <a:endParaRPr lang="en-US" altLang="zh-CN" sz="2800" dirty="0">
              <a:latin typeface="Times New Roman" pitchFamily="18" charset="0"/>
              <a:cs typeface="Times New Roman" pitchFamily="18" charset="0"/>
            </a:endParaRPr>
          </a:p>
          <a:p>
            <a:pPr lvl="1"/>
            <a:r>
              <a:rPr lang="zh-CN" altLang="en-US" sz="2800" dirty="0">
                <a:latin typeface="Times New Roman" pitchFamily="18" charset="0"/>
                <a:cs typeface="Times New Roman" pitchFamily="18" charset="0"/>
              </a:rPr>
              <a:t> 控制和协调计算机硬件</a:t>
            </a:r>
            <a:r>
              <a:rPr lang="en-US" altLang="zh-CN" sz="2800" dirty="0">
                <a:latin typeface="Times New Roman" pitchFamily="18" charset="0"/>
                <a:cs typeface="Times New Roman" pitchFamily="18" charset="0"/>
              </a:rPr>
              <a:t>, </a:t>
            </a:r>
            <a:r>
              <a:rPr lang="zh-CN" altLang="en-US" sz="2800" dirty="0">
                <a:latin typeface="Times New Roman" pitchFamily="18" charset="0"/>
                <a:cs typeface="Times New Roman" pitchFamily="18" charset="0"/>
              </a:rPr>
              <a:t>支持应用软件开发和运行</a:t>
            </a:r>
            <a:endParaRPr lang="en-US" altLang="zh-CN" sz="2800" dirty="0">
              <a:latin typeface="Times New Roman" pitchFamily="18" charset="0"/>
              <a:cs typeface="Times New Roman" pitchFamily="18" charset="0"/>
            </a:endParaRPr>
          </a:p>
          <a:p>
            <a:pPr lvl="1"/>
            <a:r>
              <a:rPr lang="en-US" altLang="zh-CN" sz="2800" dirty="0">
                <a:latin typeface="Times New Roman" pitchFamily="18" charset="0"/>
                <a:cs typeface="Times New Roman" pitchFamily="18" charset="0"/>
              </a:rPr>
              <a:t> </a:t>
            </a:r>
            <a:r>
              <a:rPr lang="zh-CN" altLang="en-US" sz="2800" dirty="0">
                <a:latin typeface="Times New Roman" pitchFamily="18" charset="0"/>
                <a:cs typeface="Times New Roman" pitchFamily="18" charset="0"/>
              </a:rPr>
              <a:t>编译器</a:t>
            </a:r>
            <a:r>
              <a:rPr lang="en-US" altLang="zh-CN" sz="2800" dirty="0">
                <a:latin typeface="Times New Roman" pitchFamily="18" charset="0"/>
                <a:cs typeface="Times New Roman" pitchFamily="18" charset="0"/>
              </a:rPr>
              <a:t>, </a:t>
            </a:r>
            <a:r>
              <a:rPr lang="zh-CN" altLang="en-US" sz="2800" dirty="0">
                <a:latin typeface="Times New Roman" pitchFamily="18" charset="0"/>
                <a:cs typeface="Times New Roman" pitchFamily="18" charset="0"/>
              </a:rPr>
              <a:t>驱动程序</a:t>
            </a:r>
            <a:r>
              <a:rPr lang="en-US" altLang="zh-CN" sz="2800" dirty="0">
                <a:latin typeface="Times New Roman" pitchFamily="18" charset="0"/>
                <a:cs typeface="Times New Roman" pitchFamily="18" charset="0"/>
              </a:rPr>
              <a:t>, </a:t>
            </a:r>
            <a:r>
              <a:rPr lang="zh-CN" altLang="en-US" sz="2800" b="1" dirty="0">
                <a:solidFill>
                  <a:srgbClr val="FF0000"/>
                </a:solidFill>
                <a:latin typeface="Times New Roman" pitchFamily="18" charset="0"/>
                <a:cs typeface="Times New Roman" pitchFamily="18" charset="0"/>
              </a:rPr>
              <a:t>操作系统</a:t>
            </a:r>
            <a:r>
              <a:rPr lang="en-US" altLang="zh-CN" sz="2800" dirty="0">
                <a:latin typeface="Times New Roman" pitchFamily="18" charset="0"/>
                <a:cs typeface="Times New Roman" pitchFamily="18" charset="0"/>
              </a:rPr>
              <a:t>…</a:t>
            </a:r>
          </a:p>
        </p:txBody>
      </p:sp>
      <p:sp>
        <p:nvSpPr>
          <p:cNvPr id="4" name="灯片编号占位符 3"/>
          <p:cNvSpPr>
            <a:spLocks noGrp="1"/>
          </p:cNvSpPr>
          <p:nvPr>
            <p:ph type="sldNum" sz="quarter" idx="12"/>
          </p:nvPr>
        </p:nvSpPr>
        <p:spPr/>
        <p:txBody>
          <a:bodyPr/>
          <a:lstStyle/>
          <a:p>
            <a:pPr>
              <a:defRPr/>
            </a:pPr>
            <a:fld id="{0C78537A-5010-4545-89DA-8A8915DB7A41}" type="slidenum">
              <a:rPr lang="en-US" altLang="zh-CN" smtClean="0"/>
              <a:t>17</a:t>
            </a:fld>
            <a:endParaRPr lang="en-US" altLang="zh-C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fade">
                                      <p:cBhvr>
                                        <p:cTn id="10" dur="500"/>
                                        <p:tgtEl>
                                          <p:spTgt spid="3">
                                            <p:txEl>
                                              <p:pRg st="3" end="3"/>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Effect transition="in" filter="fade">
                                      <p:cBhvr>
                                        <p:cTn id="13" dur="500"/>
                                        <p:tgtEl>
                                          <p:spTgt spid="3">
                                            <p:txEl>
                                              <p:pRg st="4" end="4"/>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xEl>
                                              <p:pRg st="6" end="6"/>
                                            </p:txEl>
                                          </p:spTgt>
                                        </p:tgtEl>
                                        <p:attrNameLst>
                                          <p:attrName>style.visibility</p:attrName>
                                        </p:attrNameLst>
                                      </p:cBhvr>
                                      <p:to>
                                        <p:strVal val="visible"/>
                                      </p:to>
                                    </p:set>
                                    <p:animEffect transition="in" filter="fade">
                                      <p:cBhvr>
                                        <p:cTn id="18" dur="500"/>
                                        <p:tgtEl>
                                          <p:spTgt spid="3">
                                            <p:txEl>
                                              <p:pRg st="6" end="6"/>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animEffect transition="in" filter="fade">
                                      <p:cBhvr>
                                        <p:cTn id="21" dur="500"/>
                                        <p:tgtEl>
                                          <p:spTgt spid="3">
                                            <p:txEl>
                                              <p:pRg st="7" end="7"/>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8" end="8"/>
                                            </p:txEl>
                                          </p:spTgt>
                                        </p:tgtEl>
                                        <p:attrNameLst>
                                          <p:attrName>style.visibility</p:attrName>
                                        </p:attrNameLst>
                                      </p:cBhvr>
                                      <p:to>
                                        <p:strVal val="visible"/>
                                      </p:to>
                                    </p:set>
                                    <p:animEffect transition="in" filter="fade">
                                      <p:cBhvr>
                                        <p:cTn id="24" dur="500"/>
                                        <p:tgtEl>
                                          <p:spTgt spid="3">
                                            <p:txEl>
                                              <p:pRg st="8" end="8"/>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animEffect transition="in" filter="fade">
                                      <p:cBhvr>
                                        <p:cTn id="27"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什么是操作系统</a:t>
            </a:r>
            <a:endParaRPr lang="en-US" dirty="0"/>
          </a:p>
        </p:txBody>
      </p:sp>
      <p:sp>
        <p:nvSpPr>
          <p:cNvPr id="3" name="内容占位符 2"/>
          <p:cNvSpPr>
            <a:spLocks noGrp="1"/>
          </p:cNvSpPr>
          <p:nvPr>
            <p:ph idx="1"/>
          </p:nvPr>
        </p:nvSpPr>
        <p:spPr>
          <a:xfrm>
            <a:off x="248700" y="1334292"/>
            <a:ext cx="9095325" cy="5013851"/>
          </a:xfrm>
        </p:spPr>
        <p:txBody>
          <a:bodyPr/>
          <a:lstStyle/>
          <a:p>
            <a:pPr>
              <a:buFont typeface="Wingdings" charset="2"/>
              <a:buChar char="Ø"/>
            </a:pPr>
            <a:r>
              <a:rPr lang="en-US" altLang="zh-CN" sz="3200" b="1" dirty="0">
                <a:latin typeface="Times New Roman" pitchFamily="18" charset="0"/>
                <a:cs typeface="Times New Roman" pitchFamily="18" charset="0"/>
              </a:rPr>
              <a:t>  </a:t>
            </a:r>
            <a:r>
              <a:rPr lang="zh-CN" altLang="en-US" sz="3200" b="1" dirty="0">
                <a:latin typeface="Times New Roman" pitchFamily="18" charset="0"/>
                <a:cs typeface="Times New Roman" pitchFamily="18" charset="0"/>
              </a:rPr>
              <a:t>操作系统是一个</a:t>
            </a:r>
            <a:r>
              <a:rPr lang="zh-CN" altLang="en-US" sz="3200" b="1" dirty="0">
                <a:solidFill>
                  <a:srgbClr val="FF0000"/>
                </a:solidFill>
                <a:latin typeface="Times New Roman" pitchFamily="18" charset="0"/>
                <a:cs typeface="Times New Roman" pitchFamily="18" charset="0"/>
              </a:rPr>
              <a:t>系统控制程序</a:t>
            </a:r>
            <a:endParaRPr lang="en-US" altLang="zh-CN" sz="3200" b="1" dirty="0">
              <a:solidFill>
                <a:srgbClr val="FF0000"/>
              </a:solidFill>
              <a:latin typeface="Times New Roman" pitchFamily="18" charset="0"/>
              <a:cs typeface="Times New Roman" pitchFamily="18" charset="0"/>
            </a:endParaRPr>
          </a:p>
          <a:p>
            <a:pPr lvl="1"/>
            <a:r>
              <a:rPr lang="zh-CN" altLang="en-US" sz="2800" dirty="0">
                <a:latin typeface="Times New Roman" pitchFamily="18" charset="0"/>
                <a:cs typeface="Times New Roman" pitchFamily="18" charset="0"/>
              </a:rPr>
              <a:t> 执行用户程序，给用户程序提供各种服务</a:t>
            </a:r>
          </a:p>
          <a:p>
            <a:pPr lvl="1"/>
            <a:r>
              <a:rPr lang="zh-CN" altLang="en-US" sz="2800" dirty="0">
                <a:latin typeface="Times New Roman" pitchFamily="18" charset="0"/>
                <a:cs typeface="Times New Roman" pitchFamily="18" charset="0"/>
              </a:rPr>
              <a:t> 方便用户使用计算机硬件</a:t>
            </a:r>
          </a:p>
          <a:p>
            <a:pPr lvl="1"/>
            <a:r>
              <a:rPr lang="zh-CN" altLang="en-US" sz="2800" dirty="0">
                <a:latin typeface="Times New Roman" pitchFamily="18" charset="0"/>
                <a:cs typeface="Times New Roman" pitchFamily="18" charset="0"/>
              </a:rPr>
              <a:t> 控制程序执行过程</a:t>
            </a:r>
            <a:r>
              <a:rPr lang="en-US" altLang="zh-CN" sz="2800" dirty="0">
                <a:latin typeface="Times New Roman" pitchFamily="18" charset="0"/>
                <a:cs typeface="Times New Roman" pitchFamily="18" charset="0"/>
              </a:rPr>
              <a:t>, </a:t>
            </a:r>
            <a:r>
              <a:rPr lang="zh-CN" altLang="en-US" sz="2800" dirty="0">
                <a:latin typeface="Times New Roman" pitchFamily="18" charset="0"/>
                <a:cs typeface="Times New Roman" pitchFamily="18" charset="0"/>
              </a:rPr>
              <a:t>防止错误和计算机的不当使用</a:t>
            </a:r>
            <a:endParaRPr lang="en-US" altLang="zh-CN" sz="2800" dirty="0">
              <a:latin typeface="Times New Roman" pitchFamily="18" charset="0"/>
              <a:cs typeface="Times New Roman" pitchFamily="18" charset="0"/>
            </a:endParaRPr>
          </a:p>
          <a:p>
            <a:pPr lvl="1">
              <a:buFont typeface="Courier New" pitchFamily="49" charset="0"/>
              <a:buChar char="o"/>
            </a:pPr>
            <a:endParaRPr lang="en-US" altLang="zh-CN" sz="2800" dirty="0">
              <a:latin typeface="Times New Roman" pitchFamily="18" charset="0"/>
              <a:cs typeface="Times New Roman" pitchFamily="18" charset="0"/>
            </a:endParaRPr>
          </a:p>
          <a:p>
            <a:pPr marL="457200" lvl="1" indent="-457200">
              <a:spcBef>
                <a:spcPts val="1000"/>
              </a:spcBef>
              <a:buFont typeface="Wingdings" charset="2"/>
              <a:buChar char="Ø"/>
            </a:pPr>
            <a:r>
              <a:rPr lang="zh-CN" altLang="en-US" sz="3200" b="1" dirty="0">
                <a:latin typeface="Times New Roman" pitchFamily="18" charset="0"/>
                <a:cs typeface="Times New Roman" pitchFamily="18" charset="0"/>
              </a:rPr>
              <a:t> 操作系统是一个</a:t>
            </a:r>
            <a:r>
              <a:rPr lang="zh-CN" altLang="en-US" sz="3200" b="1" dirty="0">
                <a:solidFill>
                  <a:srgbClr val="FF0000"/>
                </a:solidFill>
                <a:latin typeface="Times New Roman" pitchFamily="18" charset="0"/>
                <a:cs typeface="Times New Roman" pitchFamily="18" charset="0"/>
              </a:rPr>
              <a:t>资源管理器</a:t>
            </a:r>
            <a:endParaRPr lang="en-US" altLang="zh-CN" sz="3200" b="1" dirty="0">
              <a:solidFill>
                <a:srgbClr val="FF0000"/>
              </a:solidFill>
              <a:latin typeface="Times New Roman" pitchFamily="18" charset="0"/>
              <a:cs typeface="Times New Roman" pitchFamily="18" charset="0"/>
              <a:sym typeface="MS PGothic" pitchFamily="34" charset="-128"/>
            </a:endParaRPr>
          </a:p>
          <a:p>
            <a:pPr lvl="1"/>
            <a:r>
              <a:rPr lang="zh-CN" altLang="en-US" sz="2800" dirty="0">
                <a:latin typeface="Times New Roman" pitchFamily="18" charset="0"/>
                <a:cs typeface="Times New Roman" pitchFamily="18" charset="0"/>
              </a:rPr>
              <a:t> 管理各种计算机软硬件资源</a:t>
            </a:r>
          </a:p>
          <a:p>
            <a:pPr lvl="1"/>
            <a:r>
              <a:rPr lang="zh-CN" altLang="en-US" sz="2800" dirty="0">
                <a:latin typeface="Times New Roman" pitchFamily="18" charset="0"/>
                <a:cs typeface="Times New Roman" pitchFamily="18" charset="0"/>
              </a:rPr>
              <a:t> 软件与硬件之间的中间层</a:t>
            </a:r>
          </a:p>
          <a:p>
            <a:pPr lvl="1"/>
            <a:r>
              <a:rPr lang="zh-CN" altLang="en-US" sz="2800" dirty="0">
                <a:latin typeface="Times New Roman" pitchFamily="18" charset="0"/>
                <a:cs typeface="Times New Roman" pitchFamily="18" charset="0"/>
              </a:rPr>
              <a:t> 解决资源访问冲突，确保资源公平使用</a:t>
            </a:r>
          </a:p>
          <a:p>
            <a:pPr marL="457200" lvl="1" indent="0">
              <a:buNone/>
            </a:pPr>
            <a:endParaRPr lang="en-US" altLang="zh-CN" sz="2800" dirty="0">
              <a:latin typeface="Times New Roman" pitchFamily="18" charset="0"/>
              <a:cs typeface="Times New Roman" pitchFamily="18" charset="0"/>
            </a:endParaRPr>
          </a:p>
          <a:p>
            <a:pPr lvl="1">
              <a:buFont typeface="Courier New" pitchFamily="49" charset="0"/>
              <a:buChar char="o"/>
            </a:pPr>
            <a:endParaRPr lang="en-US" altLang="zh-CN" sz="2800" b="1" dirty="0">
              <a:latin typeface="Times New Roman" pitchFamily="18" charset="0"/>
              <a:cs typeface="Times New Roman" pitchFamily="18" charset="0"/>
            </a:endParaRPr>
          </a:p>
        </p:txBody>
      </p:sp>
      <p:sp>
        <p:nvSpPr>
          <p:cNvPr id="4" name="灯片编号占位符 3"/>
          <p:cNvSpPr>
            <a:spLocks noGrp="1"/>
          </p:cNvSpPr>
          <p:nvPr>
            <p:ph type="sldNum" sz="quarter" idx="12"/>
          </p:nvPr>
        </p:nvSpPr>
        <p:spPr/>
        <p:txBody>
          <a:bodyPr/>
          <a:lstStyle/>
          <a:p>
            <a:pPr>
              <a:defRPr/>
            </a:pPr>
            <a:fld id="{0C78537A-5010-4545-89DA-8A8915DB7A41}" type="slidenum">
              <a:rPr lang="en-US" altLang="zh-CN" smtClean="0"/>
              <a:t>18</a:t>
            </a:fld>
            <a:endParaRPr lang="en-US" altLang="zh-CN" dirty="0"/>
          </a:p>
        </p:txBody>
      </p:sp>
      <p:pic>
        <p:nvPicPr>
          <p:cNvPr id="9218" name="Picture 2" descr="âcomputer operating systemâçå¾çæç´¢ç»æ"/>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785933" y="1189560"/>
            <a:ext cx="3358067" cy="496994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fade">
                                      <p:cBhvr>
                                        <p:cTn id="7" dur="500"/>
                                        <p:tgtEl>
                                          <p:spTgt spid="3">
                                            <p:txEl>
                                              <p:pRg st="5" end="5"/>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6" end="6"/>
                                            </p:txEl>
                                          </p:spTgt>
                                        </p:tgtEl>
                                        <p:attrNameLst>
                                          <p:attrName>style.visibility</p:attrName>
                                        </p:attrNameLst>
                                      </p:cBhvr>
                                      <p:to>
                                        <p:strVal val="visible"/>
                                      </p:to>
                                    </p:set>
                                    <p:animEffect transition="in" filter="fade">
                                      <p:cBhvr>
                                        <p:cTn id="10" dur="500"/>
                                        <p:tgtEl>
                                          <p:spTgt spid="3">
                                            <p:txEl>
                                              <p:pRg st="6" end="6"/>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animEffect transition="in" filter="fade">
                                      <p:cBhvr>
                                        <p:cTn id="13" dur="500"/>
                                        <p:tgtEl>
                                          <p:spTgt spid="3">
                                            <p:txEl>
                                              <p:pRg st="7" end="7"/>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8" end="8"/>
                                            </p:txEl>
                                          </p:spTgt>
                                        </p:tgtEl>
                                        <p:attrNameLst>
                                          <p:attrName>style.visibility</p:attrName>
                                        </p:attrNameLst>
                                      </p:cBhvr>
                                      <p:to>
                                        <p:strVal val="visible"/>
                                      </p:to>
                                    </p:set>
                                    <p:animEffect transition="in" filter="fade">
                                      <p:cBhvr>
                                        <p:cTn id="16" dur="500"/>
                                        <p:tgtEl>
                                          <p:spTgt spid="3">
                                            <p:txEl>
                                              <p:pRg st="8" end="8"/>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9218"/>
                                        </p:tgtEl>
                                        <p:attrNameLst>
                                          <p:attrName>style.visibility</p:attrName>
                                        </p:attrNameLst>
                                      </p:cBhvr>
                                      <p:to>
                                        <p:strVal val="visible"/>
                                      </p:to>
                                    </p:set>
                                    <p:animEffect transition="in" filter="fade">
                                      <p:cBhvr>
                                        <p:cTn id="21" dur="500"/>
                                        <p:tgtEl>
                                          <p:spTgt spid="92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为什么要学习操作系统</a:t>
            </a:r>
            <a:endParaRPr lang="en-US" dirty="0"/>
          </a:p>
        </p:txBody>
      </p:sp>
      <p:sp>
        <p:nvSpPr>
          <p:cNvPr id="3" name="内容占位符 2"/>
          <p:cNvSpPr>
            <a:spLocks noGrp="1"/>
          </p:cNvSpPr>
          <p:nvPr>
            <p:ph idx="1"/>
          </p:nvPr>
        </p:nvSpPr>
        <p:spPr>
          <a:xfrm>
            <a:off x="139700" y="1334292"/>
            <a:ext cx="8888411" cy="5013851"/>
          </a:xfrm>
        </p:spPr>
        <p:txBody>
          <a:bodyPr/>
          <a:lstStyle/>
          <a:p>
            <a:r>
              <a:rPr lang="zh-CN" altLang="en-US" dirty="0">
                <a:latin typeface="Times New Roman" pitchFamily="18" charset="0"/>
                <a:cs typeface="Times New Roman" pitchFamily="18" charset="0"/>
              </a:rPr>
              <a:t>观点</a:t>
            </a:r>
            <a:r>
              <a:rPr lang="en-US" altLang="zh-CN" dirty="0">
                <a:latin typeface="Times New Roman" pitchFamily="18" charset="0"/>
                <a:cs typeface="Times New Roman" pitchFamily="18" charset="0"/>
              </a:rPr>
              <a:t>1</a:t>
            </a:r>
            <a:r>
              <a:rPr lang="zh-CN" altLang="en-US" dirty="0">
                <a:latin typeface="Times New Roman" pitchFamily="18" charset="0"/>
                <a:cs typeface="Times New Roman" pitchFamily="18" charset="0"/>
              </a:rPr>
              <a:t>：</a:t>
            </a:r>
            <a:r>
              <a:rPr lang="zh-CN" altLang="en-US" sz="2400" dirty="0">
                <a:latin typeface="Times New Roman" pitchFamily="18" charset="0"/>
                <a:cs typeface="Times New Roman" pitchFamily="18" charset="0"/>
              </a:rPr>
              <a:t>课程是必修课，考研也要考</a:t>
            </a:r>
            <a:r>
              <a:rPr lang="en-US" altLang="zh-CN" sz="2400" dirty="0">
                <a:latin typeface="Times New Roman" pitchFamily="18" charset="0"/>
                <a:cs typeface="Times New Roman" pitchFamily="18" charset="0"/>
              </a:rPr>
              <a:t>!</a:t>
            </a:r>
          </a:p>
          <a:p>
            <a:r>
              <a:rPr lang="zh-CN" altLang="en-US" dirty="0">
                <a:latin typeface="Times New Roman" pitchFamily="18" charset="0"/>
                <a:cs typeface="Times New Roman" pitchFamily="18" charset="0"/>
              </a:rPr>
              <a:t>观点</a:t>
            </a:r>
            <a:r>
              <a:rPr lang="en-US" altLang="zh-CN" dirty="0">
                <a:latin typeface="Times New Roman" pitchFamily="18" charset="0"/>
                <a:cs typeface="Times New Roman" pitchFamily="18" charset="0"/>
              </a:rPr>
              <a:t>2</a:t>
            </a:r>
            <a:r>
              <a:rPr lang="zh-CN" altLang="en-US" dirty="0">
                <a:latin typeface="Times New Roman" pitchFamily="18" charset="0"/>
                <a:cs typeface="Times New Roman" pitchFamily="18" charset="0"/>
              </a:rPr>
              <a:t>：</a:t>
            </a:r>
            <a:r>
              <a:rPr lang="zh-CN" altLang="en-US" sz="2400" dirty="0">
                <a:latin typeface="Times New Roman" pitchFamily="18" charset="0"/>
                <a:cs typeface="Times New Roman" pitchFamily="18" charset="0"/>
              </a:rPr>
              <a:t>已有操作系统很好用啊，我以后搞</a:t>
            </a:r>
            <a:r>
              <a:rPr lang="en-US" altLang="zh-CN" sz="2400" dirty="0">
                <a:latin typeface="Times New Roman" pitchFamily="18" charset="0"/>
                <a:cs typeface="Times New Roman" pitchFamily="18" charset="0"/>
              </a:rPr>
              <a:t>AI</a:t>
            </a:r>
            <a:r>
              <a:rPr lang="zh-CN" altLang="en-US" sz="2400" dirty="0">
                <a:latin typeface="Times New Roman" pitchFamily="18" charset="0"/>
                <a:cs typeface="Times New Roman" pitchFamily="18" charset="0"/>
              </a:rPr>
              <a:t>不会写操作系统</a:t>
            </a:r>
            <a:r>
              <a:rPr lang="en-US" altLang="zh-CN" sz="2400" dirty="0">
                <a:latin typeface="Times New Roman" pitchFamily="18" charset="0"/>
                <a:cs typeface="Times New Roman" pitchFamily="18" charset="0"/>
              </a:rPr>
              <a:t>!</a:t>
            </a:r>
          </a:p>
          <a:p>
            <a:r>
              <a:rPr lang="zh-CN" altLang="en-US" dirty="0">
                <a:latin typeface="Times New Roman" pitchFamily="18" charset="0"/>
                <a:cs typeface="Times New Roman" pitchFamily="18" charset="0"/>
              </a:rPr>
              <a:t>观点</a:t>
            </a:r>
            <a:r>
              <a:rPr lang="en-US" altLang="zh-CN" dirty="0">
                <a:latin typeface="Times New Roman" pitchFamily="18" charset="0"/>
                <a:cs typeface="Times New Roman" pitchFamily="18" charset="0"/>
              </a:rPr>
              <a:t>3</a:t>
            </a:r>
            <a:r>
              <a:rPr lang="zh-CN" altLang="en-US" dirty="0">
                <a:latin typeface="Times New Roman" pitchFamily="18" charset="0"/>
                <a:cs typeface="Times New Roman" pitchFamily="18" charset="0"/>
              </a:rPr>
              <a:t>：</a:t>
            </a:r>
            <a:r>
              <a:rPr lang="zh-CN" altLang="en-US" sz="2400" dirty="0">
                <a:latin typeface="Times New Roman" pitchFamily="18" charset="0"/>
                <a:cs typeface="Times New Roman" pitchFamily="18" charset="0"/>
              </a:rPr>
              <a:t>我想了解操作系统到底是如何工作的</a:t>
            </a:r>
            <a:r>
              <a:rPr lang="en-US" altLang="zh-CN" sz="2400" dirty="0">
                <a:latin typeface="Times New Roman" pitchFamily="18" charset="0"/>
                <a:cs typeface="Times New Roman" pitchFamily="18" charset="0"/>
              </a:rPr>
              <a:t>!</a:t>
            </a:r>
          </a:p>
          <a:p>
            <a:r>
              <a:rPr lang="zh-CN" altLang="en-US" dirty="0">
                <a:latin typeface="Times New Roman" pitchFamily="18" charset="0"/>
                <a:cs typeface="Times New Roman" pitchFamily="18" charset="0"/>
              </a:rPr>
              <a:t>观点</a:t>
            </a:r>
            <a:r>
              <a:rPr lang="en-US" altLang="zh-CN" dirty="0">
                <a:latin typeface="Times New Roman" pitchFamily="18" charset="0"/>
                <a:cs typeface="Times New Roman" pitchFamily="18" charset="0"/>
              </a:rPr>
              <a:t>4</a:t>
            </a:r>
            <a:r>
              <a:rPr lang="zh-CN" altLang="en-US" dirty="0">
                <a:latin typeface="Times New Roman" pitchFamily="18" charset="0"/>
                <a:cs typeface="Times New Roman" pitchFamily="18" charset="0"/>
              </a:rPr>
              <a:t>：</a:t>
            </a:r>
            <a:r>
              <a:rPr lang="zh-CN" altLang="en-US" sz="2400" dirty="0">
                <a:latin typeface="Times New Roman" pitchFamily="18" charset="0"/>
                <a:cs typeface="Times New Roman" pitchFamily="18" charset="0"/>
              </a:rPr>
              <a:t>写操作系统很酷，我要参与系统软件开发</a:t>
            </a:r>
            <a:r>
              <a:rPr lang="en-US" altLang="zh-CN" sz="2400" dirty="0">
                <a:latin typeface="Times New Roman" pitchFamily="18" charset="0"/>
                <a:cs typeface="Times New Roman" pitchFamily="18" charset="0"/>
              </a:rPr>
              <a:t>!</a:t>
            </a:r>
          </a:p>
          <a:p>
            <a:r>
              <a:rPr lang="zh-CN" altLang="en-US" dirty="0">
                <a:latin typeface="Times New Roman" pitchFamily="18" charset="0"/>
                <a:cs typeface="Times New Roman" pitchFamily="18" charset="0"/>
              </a:rPr>
              <a:t>观点</a:t>
            </a:r>
            <a:r>
              <a:rPr lang="en-US" altLang="zh-CN" dirty="0">
                <a:latin typeface="Times New Roman" pitchFamily="18" charset="0"/>
                <a:cs typeface="Times New Roman" pitchFamily="18" charset="0"/>
              </a:rPr>
              <a:t>5</a:t>
            </a:r>
            <a:r>
              <a:rPr lang="zh-CN" altLang="en-US" dirty="0">
                <a:latin typeface="Times New Roman" pitchFamily="18" charset="0"/>
                <a:cs typeface="Times New Roman" pitchFamily="18" charset="0"/>
              </a:rPr>
              <a:t>：</a:t>
            </a:r>
            <a:r>
              <a:rPr lang="zh-CN" altLang="en-US" sz="2400" dirty="0">
                <a:latin typeface="Times New Roman" pitchFamily="18" charset="0"/>
                <a:cs typeface="Times New Roman" pitchFamily="18" charset="0"/>
              </a:rPr>
              <a:t>为中华崛起而读书，加入华为鸿蒙操作系统组工作</a:t>
            </a:r>
            <a:r>
              <a:rPr lang="en-US" altLang="zh-CN" sz="2400" dirty="0">
                <a:latin typeface="Times New Roman" pitchFamily="18" charset="0"/>
                <a:cs typeface="Times New Roman" pitchFamily="18" charset="0"/>
              </a:rPr>
              <a:t>!</a:t>
            </a:r>
          </a:p>
          <a:p>
            <a:r>
              <a:rPr lang="zh-CN" altLang="en-US" b="1" dirty="0">
                <a:solidFill>
                  <a:srgbClr val="FF0000"/>
                </a:solidFill>
                <a:latin typeface="Times New Roman" pitchFamily="18" charset="0"/>
                <a:cs typeface="Times New Roman" pitchFamily="18" charset="0"/>
              </a:rPr>
              <a:t>计算机领域卡脖子的技术</a:t>
            </a:r>
          </a:p>
          <a:p>
            <a:endParaRPr lang="en-US" altLang="zh-CN" sz="2400" dirty="0">
              <a:latin typeface="Times New Roman" pitchFamily="18" charset="0"/>
              <a:cs typeface="Times New Roman" pitchFamily="18" charset="0"/>
            </a:endParaRPr>
          </a:p>
          <a:p>
            <a:endParaRPr lang="en-US" sz="2400" dirty="0">
              <a:latin typeface="Times New Roman" pitchFamily="18" charset="0"/>
              <a:cs typeface="Times New Roman" pitchFamily="18" charset="0"/>
            </a:endParaRPr>
          </a:p>
        </p:txBody>
      </p:sp>
      <p:sp>
        <p:nvSpPr>
          <p:cNvPr id="4" name="灯片编号占位符 3"/>
          <p:cNvSpPr>
            <a:spLocks noGrp="1"/>
          </p:cNvSpPr>
          <p:nvPr>
            <p:ph type="sldNum" sz="quarter" idx="12"/>
          </p:nvPr>
        </p:nvSpPr>
        <p:spPr/>
        <p:txBody>
          <a:bodyPr/>
          <a:lstStyle/>
          <a:p>
            <a:pPr>
              <a:defRPr/>
            </a:pPr>
            <a:fld id="{0C78537A-5010-4545-89DA-8A8915DB7A41}" type="slidenum">
              <a:rPr lang="en-US" altLang="zh-CN" smtClean="0"/>
              <a:t>19</a:t>
            </a:fld>
            <a:endParaRPr lang="en-US" altLang="zh-CN" dirty="0"/>
          </a:p>
        </p:txBody>
      </p:sp>
      <p:sp>
        <p:nvSpPr>
          <p:cNvPr id="5" name="矩形 4"/>
          <p:cNvSpPr/>
          <p:nvPr/>
        </p:nvSpPr>
        <p:spPr>
          <a:xfrm>
            <a:off x="477301" y="4418880"/>
            <a:ext cx="1821399" cy="461665"/>
          </a:xfrm>
          <a:prstGeom prst="rect">
            <a:avLst/>
          </a:prstGeom>
          <a:solidFill>
            <a:srgbClr val="FFFF00"/>
          </a:solidFill>
        </p:spPr>
        <p:txBody>
          <a:bodyPr wrap="square">
            <a:spAutoFit/>
          </a:bodyPr>
          <a:lstStyle/>
          <a:p>
            <a:pPr algn="ctr"/>
            <a:r>
              <a:rPr lang="zh-CN" altLang="en-US" sz="2400" b="1" dirty="0">
                <a:latin typeface="Times New Roman" pitchFamily="18" charset="0"/>
                <a:ea typeface="楷体" pitchFamily="49" charset="-122"/>
                <a:cs typeface="Times New Roman" pitchFamily="18" charset="0"/>
              </a:rPr>
              <a:t>操作系统</a:t>
            </a:r>
            <a:endParaRPr lang="en-US" sz="2400" b="1" dirty="0">
              <a:latin typeface="Times New Roman" pitchFamily="18" charset="0"/>
              <a:ea typeface="楷体" pitchFamily="49" charset="-122"/>
              <a:cs typeface="Times New Roman" pitchFamily="18" charset="0"/>
            </a:endParaRPr>
          </a:p>
        </p:txBody>
      </p:sp>
      <p:sp>
        <p:nvSpPr>
          <p:cNvPr id="6" name="矩形 5"/>
          <p:cNvSpPr/>
          <p:nvPr/>
        </p:nvSpPr>
        <p:spPr>
          <a:xfrm>
            <a:off x="477301" y="5142211"/>
            <a:ext cx="1821399" cy="461665"/>
          </a:xfrm>
          <a:prstGeom prst="rect">
            <a:avLst/>
          </a:prstGeom>
          <a:solidFill>
            <a:srgbClr val="FFFF00"/>
          </a:solidFill>
        </p:spPr>
        <p:txBody>
          <a:bodyPr wrap="square">
            <a:spAutoFit/>
          </a:bodyPr>
          <a:lstStyle/>
          <a:p>
            <a:pPr algn="ctr"/>
            <a:r>
              <a:rPr lang="zh-CN" altLang="en-US" sz="2400" b="1" dirty="0">
                <a:latin typeface="Times New Roman" pitchFamily="18" charset="0"/>
                <a:ea typeface="楷体" pitchFamily="49" charset="-122"/>
                <a:cs typeface="Times New Roman" pitchFamily="18" charset="0"/>
              </a:rPr>
              <a:t>编译器</a:t>
            </a:r>
            <a:endParaRPr lang="en-US" sz="2400" b="1" dirty="0">
              <a:latin typeface="Times New Roman" pitchFamily="18" charset="0"/>
              <a:ea typeface="楷体" pitchFamily="49" charset="-122"/>
              <a:cs typeface="Times New Roman" pitchFamily="18" charset="0"/>
            </a:endParaRPr>
          </a:p>
        </p:txBody>
      </p:sp>
      <p:sp>
        <p:nvSpPr>
          <p:cNvPr id="9" name="矩形 8"/>
          <p:cNvSpPr/>
          <p:nvPr/>
        </p:nvSpPr>
        <p:spPr>
          <a:xfrm>
            <a:off x="477301" y="5865542"/>
            <a:ext cx="1821399" cy="461665"/>
          </a:xfrm>
          <a:prstGeom prst="rect">
            <a:avLst/>
          </a:prstGeom>
          <a:solidFill>
            <a:srgbClr val="FFFF00"/>
          </a:solidFill>
        </p:spPr>
        <p:txBody>
          <a:bodyPr wrap="square">
            <a:spAutoFit/>
          </a:bodyPr>
          <a:lstStyle/>
          <a:p>
            <a:pPr algn="ctr"/>
            <a:r>
              <a:rPr lang="zh-CN" altLang="en-US" sz="2400" b="1" dirty="0">
                <a:latin typeface="Times New Roman" pitchFamily="18" charset="0"/>
                <a:ea typeface="楷体" pitchFamily="49" charset="-122"/>
                <a:cs typeface="Times New Roman" pitchFamily="18" charset="0"/>
              </a:rPr>
              <a:t>计算机网络</a:t>
            </a:r>
            <a:endParaRPr lang="en-US" sz="2400" b="1" dirty="0">
              <a:latin typeface="Times New Roman" pitchFamily="18" charset="0"/>
              <a:ea typeface="楷体" pitchFamily="49" charset="-122"/>
              <a:cs typeface="Times New Roman" pitchFamily="18" charset="0"/>
            </a:endParaRPr>
          </a:p>
        </p:txBody>
      </p:sp>
      <p:sp>
        <p:nvSpPr>
          <p:cNvPr id="10" name="矩形 9"/>
          <p:cNvSpPr/>
          <p:nvPr/>
        </p:nvSpPr>
        <p:spPr>
          <a:xfrm>
            <a:off x="2522763" y="4418880"/>
            <a:ext cx="6591484" cy="461665"/>
          </a:xfrm>
          <a:prstGeom prst="rect">
            <a:avLst/>
          </a:prstGeom>
        </p:spPr>
        <p:txBody>
          <a:bodyPr wrap="none">
            <a:spAutoFit/>
          </a:bodyPr>
          <a:lstStyle/>
          <a:p>
            <a:pPr marL="228600" lvl="1">
              <a:lnSpc>
                <a:spcPct val="100000"/>
              </a:lnSpc>
              <a:spcBef>
                <a:spcPts val="1000"/>
              </a:spcBef>
            </a:pPr>
            <a:r>
              <a:rPr lang="zh-CN" altLang="en-US" sz="2400" b="1" dirty="0">
                <a:latin typeface="Times New Roman" pitchFamily="18" charset="0"/>
                <a:ea typeface="楷体" pitchFamily="49" charset="-122"/>
                <a:cs typeface="Times New Roman" pitchFamily="18" charset="0"/>
              </a:rPr>
              <a:t>华为鸿蒙操作系统，但属于</a:t>
            </a:r>
            <a:r>
              <a:rPr lang="en-US" altLang="zh-CN" sz="2400" b="1" dirty="0" err="1">
                <a:latin typeface="Times New Roman" pitchFamily="18" charset="0"/>
                <a:ea typeface="楷体" pitchFamily="49" charset="-122"/>
                <a:cs typeface="Times New Roman" pitchFamily="18" charset="0"/>
              </a:rPr>
              <a:t>IoT</a:t>
            </a:r>
            <a:r>
              <a:rPr lang="en-US" altLang="zh-CN" sz="2400" b="1" dirty="0">
                <a:latin typeface="Times New Roman" pitchFamily="18" charset="0"/>
                <a:ea typeface="楷体" pitchFamily="49" charset="-122"/>
                <a:cs typeface="Times New Roman" pitchFamily="18" charset="0"/>
              </a:rPr>
              <a:t>, Mobile driven</a:t>
            </a:r>
            <a:endParaRPr lang="en-US" altLang="zh-CN" sz="2400" b="1" dirty="0">
              <a:latin typeface="Times New Roman" pitchFamily="18" charset="0"/>
              <a:ea typeface="楷体" pitchFamily="49" charset="-122"/>
              <a:cs typeface="Times New Roman" pitchFamily="18" charset="0"/>
              <a:sym typeface="Wingdings" charset="2"/>
            </a:endParaRPr>
          </a:p>
        </p:txBody>
      </p:sp>
      <p:sp>
        <p:nvSpPr>
          <p:cNvPr id="12" name="矩形 11"/>
          <p:cNvSpPr/>
          <p:nvPr/>
        </p:nvSpPr>
        <p:spPr>
          <a:xfrm>
            <a:off x="2522763" y="5142211"/>
            <a:ext cx="5052986" cy="461665"/>
          </a:xfrm>
          <a:prstGeom prst="rect">
            <a:avLst/>
          </a:prstGeom>
        </p:spPr>
        <p:txBody>
          <a:bodyPr wrap="none">
            <a:spAutoFit/>
          </a:bodyPr>
          <a:lstStyle/>
          <a:p>
            <a:pPr marL="228600" lvl="1">
              <a:lnSpc>
                <a:spcPct val="100000"/>
              </a:lnSpc>
              <a:spcBef>
                <a:spcPts val="1000"/>
              </a:spcBef>
            </a:pPr>
            <a:r>
              <a:rPr lang="zh-CN" altLang="en-US" sz="2400" b="1" dirty="0">
                <a:latin typeface="Times New Roman" pitchFamily="18" charset="0"/>
                <a:ea typeface="楷体" pitchFamily="49" charset="-122"/>
                <a:cs typeface="Times New Roman" pitchFamily="18" charset="0"/>
              </a:rPr>
              <a:t>华为方舟编译器，目前只支持</a:t>
            </a:r>
            <a:r>
              <a:rPr lang="en-US" altLang="zh-CN" sz="2400" b="1" dirty="0">
                <a:latin typeface="Times New Roman" pitchFamily="18" charset="0"/>
                <a:ea typeface="楷体" pitchFamily="49" charset="-122"/>
                <a:cs typeface="Times New Roman" pitchFamily="18" charset="0"/>
              </a:rPr>
              <a:t>Java</a:t>
            </a:r>
            <a:endParaRPr lang="en-US" altLang="zh-CN" sz="2400" b="1" dirty="0">
              <a:latin typeface="Times New Roman" pitchFamily="18" charset="0"/>
              <a:ea typeface="楷体" pitchFamily="49" charset="-122"/>
              <a:cs typeface="Times New Roman" pitchFamily="18" charset="0"/>
              <a:sym typeface="Wingdings" charset="2"/>
            </a:endParaRPr>
          </a:p>
        </p:txBody>
      </p:sp>
      <p:sp>
        <p:nvSpPr>
          <p:cNvPr id="13" name="矩形 12"/>
          <p:cNvSpPr/>
          <p:nvPr/>
        </p:nvSpPr>
        <p:spPr>
          <a:xfrm>
            <a:off x="2523814" y="5865541"/>
            <a:ext cx="6423553" cy="461665"/>
          </a:xfrm>
          <a:prstGeom prst="rect">
            <a:avLst/>
          </a:prstGeom>
        </p:spPr>
        <p:txBody>
          <a:bodyPr wrap="none">
            <a:spAutoFit/>
          </a:bodyPr>
          <a:lstStyle/>
          <a:p>
            <a:pPr marL="228600" lvl="1">
              <a:lnSpc>
                <a:spcPct val="100000"/>
              </a:lnSpc>
              <a:spcBef>
                <a:spcPts val="1000"/>
              </a:spcBef>
            </a:pPr>
            <a:r>
              <a:rPr lang="zh-CN" altLang="en-US" sz="2400" b="1" dirty="0">
                <a:latin typeface="Times New Roman" pitchFamily="18" charset="0"/>
                <a:ea typeface="楷体" pitchFamily="49" charset="-122"/>
                <a:cs typeface="Times New Roman" pitchFamily="18" charset="0"/>
              </a:rPr>
              <a:t>下一代互联网架构</a:t>
            </a:r>
            <a:r>
              <a:rPr lang="en-US" altLang="zh-CN" sz="2400" b="1" dirty="0">
                <a:latin typeface="Times New Roman" pitchFamily="18" charset="0"/>
                <a:ea typeface="楷体" pitchFamily="49" charset="-122"/>
                <a:cs typeface="Times New Roman" pitchFamily="18" charset="0"/>
              </a:rPr>
              <a:t>??  </a:t>
            </a:r>
            <a:r>
              <a:rPr lang="zh-CN" altLang="en-US" sz="2400" b="1" dirty="0">
                <a:solidFill>
                  <a:srgbClr val="FF0000"/>
                </a:solidFill>
                <a:latin typeface="Times New Roman" pitchFamily="18" charset="0"/>
                <a:ea typeface="楷体" pitchFamily="49" charset="-122"/>
                <a:cs typeface="Times New Roman" pitchFamily="18" charset="0"/>
              </a:rPr>
              <a:t>欢迎来我们实验室</a:t>
            </a:r>
            <a:r>
              <a:rPr lang="en-US" altLang="zh-CN" sz="2400" b="1" dirty="0">
                <a:solidFill>
                  <a:srgbClr val="FF0000"/>
                </a:solidFill>
                <a:latin typeface="Times New Roman" pitchFamily="18" charset="0"/>
                <a:ea typeface="楷体" pitchFamily="49" charset="-122"/>
                <a:cs typeface="Times New Roman" pitchFamily="18" charset="0"/>
                <a:sym typeface="Wingdings" charset="2"/>
              </a:rPr>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 calcmode="lin" valueType="num">
                                      <p:cBhvr additive="base">
                                        <p:cTn id="12" dur="5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3">
                                            <p:txEl>
                                              <p:pRg st="1" end="1"/>
                                            </p:txEl>
                                          </p:spTgt>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nodeType="after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additive="base">
                                        <p:cTn id="17" dur="5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18" dur="500" fill="hold"/>
                                        <p:tgtEl>
                                          <p:spTgt spid="3">
                                            <p:txEl>
                                              <p:pRg st="2" end="2"/>
                                            </p:txEl>
                                          </p:spTgt>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8" fill="hold" nodeType="after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 calcmode="lin" valueType="num">
                                      <p:cBhvr additive="base">
                                        <p:cTn id="22" dur="500" fill="hold"/>
                                        <p:tgtEl>
                                          <p:spTgt spid="3">
                                            <p:txEl>
                                              <p:pRg st="3" end="3"/>
                                            </p:txEl>
                                          </p:spTgt>
                                        </p:tgtEl>
                                        <p:attrNameLst>
                                          <p:attrName>ppt_x</p:attrName>
                                        </p:attrNameLst>
                                      </p:cBhvr>
                                      <p:tavLst>
                                        <p:tav tm="0">
                                          <p:val>
                                            <p:strVal val="0-#ppt_w/2"/>
                                          </p:val>
                                        </p:tav>
                                        <p:tav tm="100000">
                                          <p:val>
                                            <p:strVal val="#ppt_x"/>
                                          </p:val>
                                        </p:tav>
                                      </p:tavLst>
                                    </p:anim>
                                    <p:anim calcmode="lin" valueType="num">
                                      <p:cBhvr additive="base">
                                        <p:cTn id="23" dur="500" fill="hold"/>
                                        <p:tgtEl>
                                          <p:spTgt spid="3">
                                            <p:txEl>
                                              <p:pRg st="3" end="3"/>
                                            </p:txEl>
                                          </p:spTgt>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2" presetClass="entr" presetSubtype="8" fill="hold" nodeType="after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 calcmode="lin" valueType="num">
                                      <p:cBhvr additive="base">
                                        <p:cTn id="27" dur="500" fill="hold"/>
                                        <p:tgtEl>
                                          <p:spTgt spid="3">
                                            <p:txEl>
                                              <p:pRg st="4" end="4"/>
                                            </p:txEl>
                                          </p:spTgt>
                                        </p:tgtEl>
                                        <p:attrNameLst>
                                          <p:attrName>ppt_x</p:attrName>
                                        </p:attrNameLst>
                                      </p:cBhvr>
                                      <p:tavLst>
                                        <p:tav tm="0">
                                          <p:val>
                                            <p:strVal val="0-#ppt_w/2"/>
                                          </p:val>
                                        </p:tav>
                                        <p:tav tm="100000">
                                          <p:val>
                                            <p:strVal val="#ppt_x"/>
                                          </p:val>
                                        </p:tav>
                                      </p:tavLst>
                                    </p:anim>
                                    <p:anim calcmode="lin" valueType="num">
                                      <p:cBhvr additive="base">
                                        <p:cTn id="28" dur="500" fill="hold"/>
                                        <p:tgtEl>
                                          <p:spTgt spid="3">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8" fill="hold" nodeType="clickEffect">
                                  <p:stCondLst>
                                    <p:cond delay="0"/>
                                  </p:stCondLst>
                                  <p:childTnLst>
                                    <p:set>
                                      <p:cBhvr>
                                        <p:cTn id="32" dur="1" fill="hold">
                                          <p:stCondLst>
                                            <p:cond delay="0"/>
                                          </p:stCondLst>
                                        </p:cTn>
                                        <p:tgtEl>
                                          <p:spTgt spid="3">
                                            <p:txEl>
                                              <p:pRg st="5" end="5"/>
                                            </p:txEl>
                                          </p:spTgt>
                                        </p:tgtEl>
                                        <p:attrNameLst>
                                          <p:attrName>style.visibility</p:attrName>
                                        </p:attrNameLst>
                                      </p:cBhvr>
                                      <p:to>
                                        <p:strVal val="visible"/>
                                      </p:to>
                                    </p:set>
                                    <p:anim calcmode="lin" valueType="num">
                                      <p:cBhvr additive="base">
                                        <p:cTn id="33" dur="500" fill="hold"/>
                                        <p:tgtEl>
                                          <p:spTgt spid="3">
                                            <p:txEl>
                                              <p:pRg st="5" end="5"/>
                                            </p:txEl>
                                          </p:spTgt>
                                        </p:tgtEl>
                                        <p:attrNameLst>
                                          <p:attrName>ppt_x</p:attrName>
                                        </p:attrNameLst>
                                      </p:cBhvr>
                                      <p:tavLst>
                                        <p:tav tm="0">
                                          <p:val>
                                            <p:strVal val="0-#ppt_w/2"/>
                                          </p:val>
                                        </p:tav>
                                        <p:tav tm="100000">
                                          <p:val>
                                            <p:strVal val="#ppt_x"/>
                                          </p:val>
                                        </p:tav>
                                      </p:tavLst>
                                    </p:anim>
                                    <p:anim calcmode="lin" valueType="num">
                                      <p:cBhvr additive="base">
                                        <p:cTn id="34" dur="500" fill="hold"/>
                                        <p:tgtEl>
                                          <p:spTgt spid="3">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5"/>
                                        </p:tgtEl>
                                        <p:attrNameLst>
                                          <p:attrName>style.visibility</p:attrName>
                                        </p:attrNameLst>
                                      </p:cBhvr>
                                      <p:to>
                                        <p:strVal val="visible"/>
                                      </p:to>
                                    </p:set>
                                    <p:animEffect transition="in" filter="fade">
                                      <p:cBhvr>
                                        <p:cTn id="39" dur="500"/>
                                        <p:tgtEl>
                                          <p:spTgt spid="5"/>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6"/>
                                        </p:tgtEl>
                                        <p:attrNameLst>
                                          <p:attrName>style.visibility</p:attrName>
                                        </p:attrNameLst>
                                      </p:cBhvr>
                                      <p:to>
                                        <p:strVal val="visible"/>
                                      </p:to>
                                    </p:set>
                                    <p:animEffect transition="in" filter="fade">
                                      <p:cBhvr>
                                        <p:cTn id="42" dur="500"/>
                                        <p:tgtEl>
                                          <p:spTgt spid="6"/>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9"/>
                                        </p:tgtEl>
                                        <p:attrNameLst>
                                          <p:attrName>style.visibility</p:attrName>
                                        </p:attrNameLst>
                                      </p:cBhvr>
                                      <p:to>
                                        <p:strVal val="visible"/>
                                      </p:to>
                                    </p:set>
                                    <p:animEffect transition="in" filter="fade">
                                      <p:cBhvr>
                                        <p:cTn id="45" dur="500"/>
                                        <p:tgtEl>
                                          <p:spTgt spid="9"/>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10"/>
                                        </p:tgtEl>
                                        <p:attrNameLst>
                                          <p:attrName>style.visibility</p:attrName>
                                        </p:attrNameLst>
                                      </p:cBhvr>
                                      <p:to>
                                        <p:strVal val="visible"/>
                                      </p:to>
                                    </p:set>
                                    <p:animEffect transition="in" filter="fade">
                                      <p:cBhvr>
                                        <p:cTn id="50" dur="500"/>
                                        <p:tgtEl>
                                          <p:spTgt spid="10"/>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12"/>
                                        </p:tgtEl>
                                        <p:attrNameLst>
                                          <p:attrName>style.visibility</p:attrName>
                                        </p:attrNameLst>
                                      </p:cBhvr>
                                      <p:to>
                                        <p:strVal val="visible"/>
                                      </p:to>
                                    </p:set>
                                    <p:animEffect transition="in" filter="fade">
                                      <p:cBhvr>
                                        <p:cTn id="55" dur="500"/>
                                        <p:tgtEl>
                                          <p:spTgt spid="12"/>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13"/>
                                        </p:tgtEl>
                                        <p:attrNameLst>
                                          <p:attrName>style.visibility</p:attrName>
                                        </p:attrNameLst>
                                      </p:cBhvr>
                                      <p:to>
                                        <p:strVal val="visible"/>
                                      </p:to>
                                    </p:set>
                                    <p:animEffect transition="in" filter="fade">
                                      <p:cBhvr>
                                        <p:cTn id="6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9" grpId="0" animBg="1"/>
      <p:bldP spid="10" grpId="0"/>
      <p:bldP spid="12" grpId="0"/>
      <p:bldP spid="1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所需前期课程</a:t>
            </a:r>
            <a:endParaRPr lang="en-US" dirty="0"/>
          </a:p>
        </p:txBody>
      </p:sp>
      <p:sp>
        <p:nvSpPr>
          <p:cNvPr id="3" name="内容占位符 2"/>
          <p:cNvSpPr>
            <a:spLocks noGrp="1"/>
          </p:cNvSpPr>
          <p:nvPr>
            <p:ph idx="1"/>
          </p:nvPr>
        </p:nvSpPr>
        <p:spPr/>
        <p:txBody>
          <a:bodyPr/>
          <a:lstStyle/>
          <a:p>
            <a:r>
              <a:rPr lang="en-US" dirty="0">
                <a:latin typeface="Times New Roman" pitchFamily="18" charset="0"/>
                <a:cs typeface="Times New Roman" pitchFamily="18" charset="0"/>
              </a:rPr>
              <a:t> </a:t>
            </a:r>
            <a:r>
              <a:rPr lang="en-US" b="1" dirty="0">
                <a:latin typeface="Times New Roman" pitchFamily="18" charset="0"/>
                <a:cs typeface="Times New Roman" pitchFamily="18" charset="0"/>
              </a:rPr>
              <a:t>C/C++</a:t>
            </a:r>
            <a:r>
              <a:rPr lang="zh-CN" altLang="en-US" b="1" dirty="0">
                <a:latin typeface="Times New Roman" pitchFamily="18" charset="0"/>
                <a:cs typeface="Times New Roman" pitchFamily="18" charset="0"/>
              </a:rPr>
              <a:t>语言基础</a:t>
            </a:r>
            <a:endParaRPr lang="en-US" altLang="zh-CN" b="1" dirty="0">
              <a:latin typeface="Times New Roman" pitchFamily="18" charset="0"/>
              <a:cs typeface="Times New Roman" pitchFamily="18" charset="0"/>
            </a:endParaRPr>
          </a:p>
          <a:p>
            <a:r>
              <a:rPr lang="en-US" b="1" dirty="0">
                <a:latin typeface="Times New Roman" pitchFamily="18" charset="0"/>
                <a:cs typeface="Times New Roman" pitchFamily="18" charset="0"/>
              </a:rPr>
              <a:t> </a:t>
            </a:r>
            <a:r>
              <a:rPr lang="zh-CN" altLang="en-US" b="1" dirty="0">
                <a:latin typeface="Times New Roman" pitchFamily="18" charset="0"/>
                <a:cs typeface="Times New Roman" pitchFamily="18" charset="0"/>
              </a:rPr>
              <a:t>汇编语言基础</a:t>
            </a:r>
            <a:endParaRPr lang="en-US" altLang="zh-CN" b="1" dirty="0">
              <a:latin typeface="Times New Roman" pitchFamily="18" charset="0"/>
              <a:cs typeface="Times New Roman" pitchFamily="18" charset="0"/>
            </a:endParaRPr>
          </a:p>
          <a:p>
            <a:r>
              <a:rPr lang="en-US" altLang="zh-CN" b="1" dirty="0">
                <a:latin typeface="Times New Roman" pitchFamily="18" charset="0"/>
                <a:cs typeface="Times New Roman" pitchFamily="18" charset="0"/>
              </a:rPr>
              <a:t> </a:t>
            </a:r>
            <a:r>
              <a:rPr lang="zh-CN" altLang="en-US" b="1" dirty="0">
                <a:latin typeface="Times New Roman" pitchFamily="18" charset="0"/>
                <a:cs typeface="Times New Roman" pitchFamily="18" charset="0"/>
              </a:rPr>
              <a:t>基本数据结构</a:t>
            </a:r>
            <a:endParaRPr lang="en-US" altLang="zh-CN" b="1" dirty="0">
              <a:latin typeface="Times New Roman" pitchFamily="18" charset="0"/>
              <a:cs typeface="Times New Roman" pitchFamily="18" charset="0"/>
            </a:endParaRPr>
          </a:p>
          <a:p>
            <a:r>
              <a:rPr lang="en-US" b="1" dirty="0">
                <a:latin typeface="Times New Roman" pitchFamily="18" charset="0"/>
                <a:cs typeface="Times New Roman" pitchFamily="18" charset="0"/>
              </a:rPr>
              <a:t> </a:t>
            </a:r>
            <a:r>
              <a:rPr lang="zh-CN" altLang="en-US" b="1" dirty="0">
                <a:latin typeface="Times New Roman" pitchFamily="18" charset="0"/>
                <a:cs typeface="Times New Roman" pitchFamily="18" charset="0"/>
              </a:rPr>
              <a:t>计算机组成原理</a:t>
            </a:r>
            <a:endParaRPr lang="en-US" b="1" dirty="0">
              <a:latin typeface="Times New Roman" pitchFamily="18" charset="0"/>
              <a:cs typeface="Times New Roman" pitchFamily="18" charset="0"/>
            </a:endParaRPr>
          </a:p>
        </p:txBody>
      </p:sp>
      <p:sp>
        <p:nvSpPr>
          <p:cNvPr id="4" name="灯片编号占位符 3"/>
          <p:cNvSpPr>
            <a:spLocks noGrp="1"/>
          </p:cNvSpPr>
          <p:nvPr>
            <p:ph type="sldNum" sz="quarter" idx="12"/>
          </p:nvPr>
        </p:nvSpPr>
        <p:spPr/>
        <p:txBody>
          <a:bodyPr/>
          <a:lstStyle/>
          <a:p>
            <a:pPr>
              <a:defRPr/>
            </a:pPr>
            <a:fld id="{0C78537A-5010-4545-89DA-8A8915DB7A41}" type="slidenum">
              <a:rPr lang="en-US" altLang="zh-CN" smtClean="0"/>
              <a:t>2</a:t>
            </a:fld>
            <a:endParaRPr lang="en-US" altLang="zh-CN" dirty="0"/>
          </a:p>
        </p:txBody>
      </p:sp>
      <p:pic>
        <p:nvPicPr>
          <p:cNvPr id="5" name="图片 4"/>
          <p:cNvPicPr>
            <a:picLocks noChangeAspect="1"/>
          </p:cNvPicPr>
          <p:nvPr/>
        </p:nvPicPr>
        <p:blipFill>
          <a:blip r:embed="rId2"/>
          <a:stretch>
            <a:fillRect/>
          </a:stretch>
        </p:blipFill>
        <p:spPr>
          <a:xfrm>
            <a:off x="5043056" y="2418653"/>
            <a:ext cx="3313870" cy="392949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课程大纲</a:t>
            </a:r>
            <a:endParaRPr lang="en-US" dirty="0"/>
          </a:p>
        </p:txBody>
      </p:sp>
      <p:sp>
        <p:nvSpPr>
          <p:cNvPr id="3" name="内容占位符 2"/>
          <p:cNvSpPr>
            <a:spLocks noGrp="1"/>
          </p:cNvSpPr>
          <p:nvPr>
            <p:ph idx="1"/>
          </p:nvPr>
        </p:nvSpPr>
        <p:spPr/>
        <p:txBody>
          <a:bodyPr/>
          <a:lstStyle/>
          <a:p>
            <a:pPr marL="228600" lvl="1">
              <a:spcBef>
                <a:spcPts val="1000"/>
              </a:spcBef>
            </a:pPr>
            <a:r>
              <a:rPr lang="zh-CN" altLang="en-US" sz="2800" b="1" dirty="0"/>
              <a:t> 操作系统引导过程</a:t>
            </a:r>
            <a:endParaRPr lang="en-US" altLang="zh-CN" sz="2800" b="1" dirty="0"/>
          </a:p>
          <a:p>
            <a:pPr marL="800100" lvl="2" indent="-342900">
              <a:spcBef>
                <a:spcPts val="1000"/>
              </a:spcBef>
              <a:buFont typeface="Wingdings" charset="2"/>
              <a:buChar char="ü"/>
            </a:pPr>
            <a:r>
              <a:rPr lang="en-US" altLang="zh-CN" sz="2400" dirty="0">
                <a:latin typeface="Times New Roman" pitchFamily="18" charset="0"/>
                <a:cs typeface="Times New Roman" pitchFamily="18" charset="0"/>
              </a:rPr>
              <a:t>BIOS</a:t>
            </a:r>
            <a:r>
              <a:rPr lang="zh-CN" altLang="en-US" sz="2400" dirty="0">
                <a:latin typeface="Times New Roman" pitchFamily="18" charset="0"/>
                <a:cs typeface="Times New Roman" pitchFamily="18" charset="0"/>
              </a:rPr>
              <a:t>、</a:t>
            </a:r>
            <a:r>
              <a:rPr lang="en-US" altLang="zh-CN" sz="2400" dirty="0" err="1">
                <a:latin typeface="Times New Roman" pitchFamily="18" charset="0"/>
                <a:cs typeface="Times New Roman" pitchFamily="18" charset="0"/>
              </a:rPr>
              <a:t>BootLoader</a:t>
            </a:r>
            <a:r>
              <a:rPr lang="zh-CN" altLang="en-US" sz="2400" dirty="0">
                <a:latin typeface="Times New Roman" pitchFamily="18" charset="0"/>
                <a:cs typeface="Times New Roman" pitchFamily="18" charset="0"/>
              </a:rPr>
              <a:t>、</a:t>
            </a:r>
            <a:r>
              <a:rPr lang="en-US" altLang="zh-CN" sz="2400" dirty="0">
                <a:latin typeface="Times New Roman" pitchFamily="18" charset="0"/>
                <a:cs typeface="Times New Roman" pitchFamily="18" charset="0"/>
              </a:rPr>
              <a:t>MBR</a:t>
            </a:r>
          </a:p>
          <a:p>
            <a:pPr marL="800100" lvl="2" indent="-342900">
              <a:spcBef>
                <a:spcPts val="1000"/>
              </a:spcBef>
              <a:buFont typeface="Wingdings" charset="2"/>
              <a:buChar char="ü"/>
            </a:pPr>
            <a:r>
              <a:rPr lang="zh-CN" altLang="en-US" sz="2400" dirty="0">
                <a:latin typeface="Times New Roman" pitchFamily="18" charset="0"/>
                <a:cs typeface="Times New Roman" pitchFamily="18" charset="0"/>
              </a:rPr>
              <a:t>实模式与保护模式</a:t>
            </a:r>
            <a:endParaRPr lang="en-US" altLang="zh-CN" sz="2400" dirty="0">
              <a:latin typeface="Times New Roman" pitchFamily="18" charset="0"/>
              <a:cs typeface="Times New Roman" pitchFamily="18" charset="0"/>
            </a:endParaRPr>
          </a:p>
          <a:p>
            <a:pPr marL="800100" lvl="2" indent="-342900">
              <a:spcBef>
                <a:spcPts val="1000"/>
              </a:spcBef>
              <a:buFont typeface="Wingdings" charset="2"/>
              <a:buChar char="ü"/>
            </a:pPr>
            <a:r>
              <a:rPr lang="zh-CN" altLang="en-US" sz="2400" dirty="0"/>
              <a:t>中断处理机制分析</a:t>
            </a:r>
            <a:endParaRPr lang="en-US" altLang="zh-CN" sz="2400" dirty="0"/>
          </a:p>
          <a:p>
            <a:pPr lvl="0"/>
            <a:endParaRPr lang="en-US" altLang="zh-CN" b="1" dirty="0">
              <a:solidFill>
                <a:prstClr val="black"/>
              </a:solidFill>
            </a:endParaRPr>
          </a:p>
          <a:p>
            <a:pPr lvl="0"/>
            <a:r>
              <a:rPr lang="zh-CN" altLang="en-US" b="1" dirty="0">
                <a:solidFill>
                  <a:prstClr val="black"/>
                </a:solidFill>
              </a:rPr>
              <a:t> 进程管理</a:t>
            </a:r>
            <a:endParaRPr lang="en-US" altLang="zh-CN" b="1" dirty="0">
              <a:solidFill>
                <a:prstClr val="black"/>
              </a:solidFill>
            </a:endParaRPr>
          </a:p>
          <a:p>
            <a:pPr lvl="1">
              <a:buFont typeface="Wingdings" charset="2"/>
              <a:buChar char="ü"/>
            </a:pPr>
            <a:r>
              <a:rPr lang="en-US" dirty="0">
                <a:solidFill>
                  <a:prstClr val="black"/>
                </a:solidFill>
              </a:rPr>
              <a:t> </a:t>
            </a:r>
            <a:r>
              <a:rPr lang="zh-CN" altLang="en-US" dirty="0">
                <a:solidFill>
                  <a:prstClr val="black"/>
                </a:solidFill>
              </a:rPr>
              <a:t>进程与线程基本概念</a:t>
            </a:r>
            <a:endParaRPr lang="en-US" altLang="zh-CN" dirty="0">
              <a:solidFill>
                <a:prstClr val="black"/>
              </a:solidFill>
            </a:endParaRPr>
          </a:p>
          <a:p>
            <a:pPr lvl="1">
              <a:buFont typeface="Wingdings" charset="2"/>
              <a:buChar char="ü"/>
            </a:pPr>
            <a:r>
              <a:rPr lang="en-US" altLang="zh-CN" dirty="0">
                <a:solidFill>
                  <a:prstClr val="black"/>
                </a:solidFill>
              </a:rPr>
              <a:t> </a:t>
            </a:r>
            <a:r>
              <a:rPr lang="zh-CN" altLang="en-US" dirty="0">
                <a:solidFill>
                  <a:prstClr val="black"/>
                </a:solidFill>
              </a:rPr>
              <a:t>用户进程与系统调用</a:t>
            </a:r>
            <a:endParaRPr lang="en-US" altLang="zh-CN" dirty="0">
              <a:solidFill>
                <a:prstClr val="black"/>
              </a:solidFill>
            </a:endParaRPr>
          </a:p>
          <a:p>
            <a:pPr lvl="1">
              <a:buFont typeface="Wingdings" charset="2"/>
              <a:buChar char="ü"/>
            </a:pPr>
            <a:r>
              <a:rPr lang="en-US" dirty="0">
                <a:solidFill>
                  <a:prstClr val="black"/>
                </a:solidFill>
              </a:rPr>
              <a:t> </a:t>
            </a:r>
            <a:r>
              <a:rPr lang="en-US" dirty="0">
                <a:solidFill>
                  <a:prstClr val="black"/>
                </a:solidFill>
                <a:latin typeface="Times New Roman" pitchFamily="18" charset="0"/>
                <a:cs typeface="Times New Roman" pitchFamily="18" charset="0"/>
              </a:rPr>
              <a:t>CPU</a:t>
            </a:r>
            <a:r>
              <a:rPr lang="zh-CN" altLang="en-US" dirty="0">
                <a:solidFill>
                  <a:prstClr val="black"/>
                </a:solidFill>
                <a:latin typeface="Times New Roman" pitchFamily="18" charset="0"/>
                <a:cs typeface="Times New Roman" pitchFamily="18" charset="0"/>
              </a:rPr>
              <a:t>调度策略</a:t>
            </a:r>
            <a:endParaRPr lang="en-US" altLang="zh-CN" dirty="0">
              <a:solidFill>
                <a:prstClr val="black"/>
              </a:solidFill>
              <a:latin typeface="Times New Roman" pitchFamily="18" charset="0"/>
              <a:cs typeface="Times New Roman" pitchFamily="18" charset="0"/>
            </a:endParaRPr>
          </a:p>
          <a:p>
            <a:pPr lvl="1">
              <a:buFont typeface="Wingdings" charset="2"/>
              <a:buChar char="ü"/>
            </a:pPr>
            <a:r>
              <a:rPr lang="en-US" altLang="zh-CN" dirty="0">
                <a:solidFill>
                  <a:prstClr val="black"/>
                </a:solidFill>
                <a:latin typeface="Times New Roman" pitchFamily="18" charset="0"/>
                <a:cs typeface="Times New Roman" pitchFamily="18" charset="0"/>
              </a:rPr>
              <a:t>  </a:t>
            </a:r>
            <a:r>
              <a:rPr lang="zh-CN" altLang="en-US" dirty="0">
                <a:solidFill>
                  <a:prstClr val="black"/>
                </a:solidFill>
                <a:latin typeface="Times New Roman" pitchFamily="18" charset="0"/>
                <a:cs typeface="Times New Roman" pitchFamily="18" charset="0"/>
              </a:rPr>
              <a:t>进程同步</a:t>
            </a:r>
            <a:endParaRPr lang="en-US" altLang="zh-CN" dirty="0">
              <a:solidFill>
                <a:prstClr val="black"/>
              </a:solidFill>
              <a:latin typeface="Times New Roman" pitchFamily="18" charset="0"/>
              <a:cs typeface="Times New Roman" pitchFamily="18" charset="0"/>
            </a:endParaRPr>
          </a:p>
          <a:p>
            <a:pPr lvl="1">
              <a:buFont typeface="Wingdings" charset="2"/>
              <a:buChar char="ü"/>
            </a:pPr>
            <a:r>
              <a:rPr lang="en-US" altLang="zh-CN" dirty="0">
                <a:solidFill>
                  <a:prstClr val="black"/>
                </a:solidFill>
                <a:latin typeface="Times New Roman" pitchFamily="18" charset="0"/>
                <a:cs typeface="Times New Roman" pitchFamily="18" charset="0"/>
              </a:rPr>
              <a:t>  </a:t>
            </a:r>
            <a:r>
              <a:rPr lang="zh-CN" altLang="en-US" dirty="0">
                <a:solidFill>
                  <a:prstClr val="black"/>
                </a:solidFill>
                <a:latin typeface="Times New Roman" pitchFamily="18" charset="0"/>
                <a:cs typeface="Times New Roman" pitchFamily="18" charset="0"/>
              </a:rPr>
              <a:t>死锁</a:t>
            </a:r>
            <a:endParaRPr lang="en-US" altLang="zh-CN" dirty="0">
              <a:solidFill>
                <a:prstClr val="black"/>
              </a:solidFill>
              <a:latin typeface="Times New Roman" pitchFamily="18" charset="0"/>
              <a:cs typeface="Times New Roman" pitchFamily="18" charset="0"/>
            </a:endParaRPr>
          </a:p>
          <a:p>
            <a:pPr lvl="1">
              <a:buFont typeface="Wingdings" charset="2"/>
              <a:buChar char="ü"/>
            </a:pPr>
            <a:r>
              <a:rPr lang="en-US" altLang="zh-CN" dirty="0">
                <a:solidFill>
                  <a:prstClr val="black"/>
                </a:solidFill>
                <a:latin typeface="Times New Roman" pitchFamily="18" charset="0"/>
                <a:cs typeface="Times New Roman" pitchFamily="18" charset="0"/>
              </a:rPr>
              <a:t>  </a:t>
            </a:r>
            <a:r>
              <a:rPr lang="zh-CN" altLang="en-US" dirty="0">
                <a:solidFill>
                  <a:prstClr val="black"/>
                </a:solidFill>
                <a:latin typeface="Times New Roman" pitchFamily="18" charset="0"/>
                <a:cs typeface="Times New Roman" pitchFamily="18" charset="0"/>
              </a:rPr>
              <a:t>进程间通信</a:t>
            </a:r>
            <a:endParaRPr lang="en-US" altLang="zh-CN" dirty="0">
              <a:solidFill>
                <a:prstClr val="black"/>
              </a:solidFill>
              <a:latin typeface="Times New Roman" pitchFamily="18" charset="0"/>
              <a:cs typeface="Times New Roman" pitchFamily="18" charset="0"/>
            </a:endParaRPr>
          </a:p>
          <a:p>
            <a:endParaRPr lang="en-US" dirty="0"/>
          </a:p>
        </p:txBody>
      </p:sp>
      <p:sp>
        <p:nvSpPr>
          <p:cNvPr id="4" name="灯片编号占位符 3"/>
          <p:cNvSpPr>
            <a:spLocks noGrp="1"/>
          </p:cNvSpPr>
          <p:nvPr>
            <p:ph type="sldNum" sz="quarter" idx="12"/>
          </p:nvPr>
        </p:nvSpPr>
        <p:spPr/>
        <p:txBody>
          <a:bodyPr/>
          <a:lstStyle/>
          <a:p>
            <a:pPr>
              <a:defRPr/>
            </a:pPr>
            <a:fld id="{0C78537A-5010-4545-89DA-8A8915DB7A41}" type="slidenum">
              <a:rPr lang="en-US" altLang="zh-CN" smtClean="0"/>
              <a:t>20</a:t>
            </a:fld>
            <a:endParaRPr lang="en-US" altLang="zh-CN"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课程大纲</a:t>
            </a:r>
            <a:endParaRPr lang="en-US" dirty="0"/>
          </a:p>
        </p:txBody>
      </p:sp>
      <p:sp>
        <p:nvSpPr>
          <p:cNvPr id="3" name="内容占位符 2"/>
          <p:cNvSpPr>
            <a:spLocks noGrp="1"/>
          </p:cNvSpPr>
          <p:nvPr>
            <p:ph idx="1"/>
          </p:nvPr>
        </p:nvSpPr>
        <p:spPr/>
        <p:txBody>
          <a:bodyPr/>
          <a:lstStyle/>
          <a:p>
            <a:pPr marL="228600" lvl="1">
              <a:spcBef>
                <a:spcPts val="1000"/>
              </a:spcBef>
            </a:pPr>
            <a:r>
              <a:rPr lang="zh-CN" altLang="en-US" sz="2800" b="1" dirty="0">
                <a:solidFill>
                  <a:prstClr val="black"/>
                </a:solidFill>
              </a:rPr>
              <a:t> 内存管理</a:t>
            </a:r>
            <a:endParaRPr lang="en-US" altLang="zh-CN" sz="2800" b="1" dirty="0">
              <a:solidFill>
                <a:prstClr val="black"/>
              </a:solidFill>
            </a:endParaRPr>
          </a:p>
          <a:p>
            <a:pPr lvl="1">
              <a:buFont typeface="Wingdings" charset="2"/>
              <a:buChar char="ü"/>
            </a:pPr>
            <a:r>
              <a:rPr lang="zh-CN" altLang="en-US" dirty="0">
                <a:solidFill>
                  <a:prstClr val="black"/>
                </a:solidFill>
              </a:rPr>
              <a:t> 连续与非连续内存分配管理</a:t>
            </a:r>
            <a:endParaRPr lang="en-US" altLang="zh-CN" dirty="0">
              <a:solidFill>
                <a:prstClr val="black"/>
              </a:solidFill>
            </a:endParaRPr>
          </a:p>
          <a:p>
            <a:pPr lvl="1">
              <a:buFont typeface="Wingdings" charset="2"/>
              <a:buChar char="ü"/>
            </a:pPr>
            <a:r>
              <a:rPr lang="en-US" altLang="zh-CN" dirty="0">
                <a:solidFill>
                  <a:prstClr val="black"/>
                </a:solidFill>
              </a:rPr>
              <a:t> </a:t>
            </a:r>
            <a:r>
              <a:rPr lang="zh-CN" altLang="en-US" dirty="0">
                <a:solidFill>
                  <a:prstClr val="black"/>
                </a:solidFill>
              </a:rPr>
              <a:t>分页、分段、段页式管理方式的演化过程</a:t>
            </a:r>
            <a:endParaRPr lang="en-US" altLang="zh-CN" dirty="0">
              <a:solidFill>
                <a:prstClr val="black"/>
              </a:solidFill>
            </a:endParaRPr>
          </a:p>
          <a:p>
            <a:pPr lvl="1">
              <a:buFont typeface="Wingdings" charset="2"/>
              <a:buChar char="ü"/>
            </a:pPr>
            <a:r>
              <a:rPr lang="en-US" altLang="zh-CN" dirty="0">
                <a:solidFill>
                  <a:prstClr val="black"/>
                </a:solidFill>
              </a:rPr>
              <a:t> </a:t>
            </a:r>
            <a:r>
              <a:rPr lang="zh-CN" altLang="en-US" dirty="0">
                <a:solidFill>
                  <a:prstClr val="black"/>
                </a:solidFill>
              </a:rPr>
              <a:t>虚拟内存概念，请求分页管理方式</a:t>
            </a:r>
            <a:endParaRPr lang="en-US" altLang="zh-CN" dirty="0">
              <a:solidFill>
                <a:prstClr val="black"/>
              </a:solidFill>
            </a:endParaRPr>
          </a:p>
          <a:p>
            <a:pPr lvl="1">
              <a:buFont typeface="Wingdings" charset="2"/>
              <a:buChar char="ü"/>
            </a:pPr>
            <a:r>
              <a:rPr lang="en-US" altLang="zh-CN" dirty="0">
                <a:solidFill>
                  <a:prstClr val="black"/>
                </a:solidFill>
              </a:rPr>
              <a:t> </a:t>
            </a:r>
            <a:r>
              <a:rPr lang="zh-CN" altLang="en-US" dirty="0">
                <a:solidFill>
                  <a:prstClr val="black"/>
                </a:solidFill>
              </a:rPr>
              <a:t>页面分配和替换算法</a:t>
            </a:r>
            <a:endParaRPr lang="en-US" altLang="zh-CN" dirty="0">
              <a:solidFill>
                <a:prstClr val="black"/>
              </a:solidFill>
            </a:endParaRPr>
          </a:p>
          <a:p>
            <a:pPr lvl="0"/>
            <a:endParaRPr lang="en-US" altLang="zh-CN" b="1" dirty="0">
              <a:solidFill>
                <a:prstClr val="black"/>
              </a:solidFill>
            </a:endParaRPr>
          </a:p>
          <a:p>
            <a:pPr lvl="0"/>
            <a:r>
              <a:rPr lang="zh-CN" altLang="en-US" b="1" dirty="0">
                <a:solidFill>
                  <a:prstClr val="black"/>
                </a:solidFill>
              </a:rPr>
              <a:t> 文件系统管理</a:t>
            </a:r>
            <a:endParaRPr lang="en-US" altLang="zh-CN" b="1" dirty="0">
              <a:solidFill>
                <a:prstClr val="black"/>
              </a:solidFill>
            </a:endParaRPr>
          </a:p>
          <a:p>
            <a:pPr lvl="1">
              <a:buFont typeface="Wingdings" charset="2"/>
              <a:buChar char="ü"/>
            </a:pPr>
            <a:r>
              <a:rPr lang="en-US" altLang="zh-CN" dirty="0">
                <a:solidFill>
                  <a:prstClr val="black"/>
                </a:solidFill>
              </a:rPr>
              <a:t> </a:t>
            </a:r>
            <a:r>
              <a:rPr lang="zh-CN" altLang="en-US" dirty="0">
                <a:solidFill>
                  <a:prstClr val="black"/>
                </a:solidFill>
              </a:rPr>
              <a:t>文件的概念和逻辑结构</a:t>
            </a:r>
            <a:endParaRPr lang="en-US" altLang="zh-CN" dirty="0">
              <a:solidFill>
                <a:prstClr val="black"/>
              </a:solidFill>
            </a:endParaRPr>
          </a:p>
          <a:p>
            <a:pPr lvl="1">
              <a:buFont typeface="Wingdings" charset="2"/>
              <a:buChar char="ü"/>
            </a:pPr>
            <a:r>
              <a:rPr lang="en-US" altLang="zh-CN" dirty="0">
                <a:solidFill>
                  <a:prstClr val="black"/>
                </a:solidFill>
              </a:rPr>
              <a:t> </a:t>
            </a:r>
            <a:r>
              <a:rPr lang="zh-CN" altLang="en-US" dirty="0">
                <a:solidFill>
                  <a:prstClr val="black"/>
                </a:solidFill>
              </a:rPr>
              <a:t>目录结构</a:t>
            </a:r>
            <a:r>
              <a:rPr lang="en-US" altLang="zh-CN" dirty="0">
                <a:solidFill>
                  <a:prstClr val="black"/>
                </a:solidFill>
              </a:rPr>
              <a:t>, </a:t>
            </a:r>
            <a:r>
              <a:rPr lang="zh-CN" altLang="en-US" dirty="0">
                <a:solidFill>
                  <a:prstClr val="black"/>
                </a:solidFill>
              </a:rPr>
              <a:t>包括多级、树形、图形结构</a:t>
            </a:r>
            <a:endParaRPr lang="en-US" altLang="zh-CN" dirty="0">
              <a:solidFill>
                <a:prstClr val="black"/>
              </a:solidFill>
            </a:endParaRPr>
          </a:p>
          <a:p>
            <a:pPr lvl="1">
              <a:buFont typeface="Wingdings" charset="2"/>
              <a:buChar char="ü"/>
            </a:pPr>
            <a:r>
              <a:rPr lang="en-US" altLang="zh-CN" dirty="0">
                <a:solidFill>
                  <a:prstClr val="black"/>
                </a:solidFill>
              </a:rPr>
              <a:t> </a:t>
            </a:r>
            <a:r>
              <a:rPr lang="zh-CN" altLang="en-US" dirty="0">
                <a:solidFill>
                  <a:prstClr val="black"/>
                </a:solidFill>
              </a:rPr>
              <a:t>文件共享和访问控制</a:t>
            </a:r>
            <a:endParaRPr lang="en-US" altLang="zh-CN" dirty="0">
              <a:solidFill>
                <a:prstClr val="black"/>
              </a:solidFill>
            </a:endParaRPr>
          </a:p>
          <a:p>
            <a:pPr lvl="1">
              <a:buFont typeface="Wingdings" charset="2"/>
              <a:buChar char="ü"/>
            </a:pPr>
            <a:r>
              <a:rPr lang="en-US" altLang="zh-CN" dirty="0">
                <a:solidFill>
                  <a:prstClr val="black"/>
                </a:solidFill>
              </a:rPr>
              <a:t> </a:t>
            </a:r>
            <a:r>
              <a:rPr lang="zh-CN" altLang="en-US" dirty="0">
                <a:solidFill>
                  <a:prstClr val="black"/>
                </a:solidFill>
              </a:rPr>
              <a:t>文件系统实现</a:t>
            </a:r>
            <a:endParaRPr lang="en-US" altLang="zh-CN" dirty="0">
              <a:solidFill>
                <a:prstClr val="black"/>
              </a:solidFill>
            </a:endParaRPr>
          </a:p>
          <a:p>
            <a:pPr lvl="1">
              <a:buFont typeface="Wingdings" charset="2"/>
              <a:buChar char="ü"/>
            </a:pPr>
            <a:r>
              <a:rPr lang="en-US" altLang="zh-CN" dirty="0">
                <a:solidFill>
                  <a:prstClr val="black"/>
                </a:solidFill>
              </a:rPr>
              <a:t> </a:t>
            </a:r>
            <a:r>
              <a:rPr lang="zh-CN" altLang="en-US" dirty="0">
                <a:solidFill>
                  <a:prstClr val="black"/>
                </a:solidFill>
              </a:rPr>
              <a:t>磁盘组织与管理</a:t>
            </a:r>
            <a:endParaRPr lang="en-US" altLang="zh-CN" dirty="0">
              <a:solidFill>
                <a:prstClr val="black"/>
              </a:solidFill>
            </a:endParaRPr>
          </a:p>
          <a:p>
            <a:endParaRPr lang="en-US" dirty="0"/>
          </a:p>
        </p:txBody>
      </p:sp>
      <p:sp>
        <p:nvSpPr>
          <p:cNvPr id="4" name="灯片编号占位符 3"/>
          <p:cNvSpPr>
            <a:spLocks noGrp="1"/>
          </p:cNvSpPr>
          <p:nvPr>
            <p:ph type="sldNum" sz="quarter" idx="12"/>
          </p:nvPr>
        </p:nvSpPr>
        <p:spPr/>
        <p:txBody>
          <a:bodyPr/>
          <a:lstStyle/>
          <a:p>
            <a:pPr>
              <a:defRPr/>
            </a:pPr>
            <a:fld id="{0C78537A-5010-4545-89DA-8A8915DB7A41}" type="slidenum">
              <a:rPr lang="en-US" altLang="zh-CN" smtClean="0"/>
              <a:t>21</a:t>
            </a:fld>
            <a:endParaRPr lang="en-US" altLang="zh-CN"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课程大纲</a:t>
            </a:r>
            <a:endParaRPr lang="en-US" dirty="0"/>
          </a:p>
        </p:txBody>
      </p:sp>
      <p:sp>
        <p:nvSpPr>
          <p:cNvPr id="3" name="内容占位符 2"/>
          <p:cNvSpPr>
            <a:spLocks noGrp="1"/>
          </p:cNvSpPr>
          <p:nvPr>
            <p:ph idx="1"/>
          </p:nvPr>
        </p:nvSpPr>
        <p:spPr/>
        <p:txBody>
          <a:bodyPr/>
          <a:lstStyle/>
          <a:p>
            <a:pPr marL="228600" lvl="1">
              <a:spcBef>
                <a:spcPts val="1000"/>
              </a:spcBef>
            </a:pPr>
            <a:r>
              <a:rPr lang="zh-CN" altLang="en-US" sz="2800" b="1" dirty="0">
                <a:solidFill>
                  <a:prstClr val="black"/>
                </a:solidFill>
              </a:rPr>
              <a:t> </a:t>
            </a:r>
            <a:r>
              <a:rPr lang="en-US" altLang="zh-CN" sz="2800" b="1" dirty="0">
                <a:solidFill>
                  <a:prstClr val="black"/>
                </a:solidFill>
                <a:latin typeface="Times New Roman" pitchFamily="18" charset="0"/>
                <a:cs typeface="Times New Roman" pitchFamily="18" charset="0"/>
              </a:rPr>
              <a:t>I/O</a:t>
            </a:r>
            <a:r>
              <a:rPr lang="zh-CN" altLang="en-US" sz="2800" b="1" dirty="0">
                <a:solidFill>
                  <a:prstClr val="black"/>
                </a:solidFill>
              </a:rPr>
              <a:t>管理</a:t>
            </a:r>
            <a:endParaRPr lang="en-US" altLang="zh-CN" sz="2800" b="1" dirty="0">
              <a:solidFill>
                <a:prstClr val="black"/>
              </a:solidFill>
            </a:endParaRPr>
          </a:p>
          <a:p>
            <a:pPr lvl="1">
              <a:buFont typeface="Wingdings" charset="2"/>
              <a:buChar char="ü"/>
            </a:pPr>
            <a:r>
              <a:rPr lang="zh-CN" altLang="en-US" dirty="0">
                <a:solidFill>
                  <a:prstClr val="black"/>
                </a:solidFill>
              </a:rPr>
              <a:t> </a:t>
            </a:r>
            <a:r>
              <a:rPr lang="en-US" altLang="zh-CN" dirty="0">
                <a:solidFill>
                  <a:prstClr val="black"/>
                </a:solidFill>
                <a:latin typeface="Times New Roman" pitchFamily="18" charset="0"/>
                <a:cs typeface="Times New Roman" pitchFamily="18" charset="0"/>
              </a:rPr>
              <a:t>I/O</a:t>
            </a:r>
            <a:r>
              <a:rPr lang="zh-CN" altLang="en-US" dirty="0">
                <a:solidFill>
                  <a:prstClr val="black"/>
                </a:solidFill>
                <a:latin typeface="Times New Roman" pitchFamily="18" charset="0"/>
                <a:cs typeface="Times New Roman" pitchFamily="18" charset="0"/>
              </a:rPr>
              <a:t>管理概述</a:t>
            </a:r>
            <a:endParaRPr lang="en-US" altLang="zh-CN" dirty="0">
              <a:solidFill>
                <a:prstClr val="black"/>
              </a:solidFill>
              <a:latin typeface="Times New Roman" pitchFamily="18" charset="0"/>
              <a:cs typeface="Times New Roman" pitchFamily="18" charset="0"/>
            </a:endParaRPr>
          </a:p>
          <a:p>
            <a:pPr lvl="1">
              <a:buFont typeface="Wingdings" charset="2"/>
              <a:buChar char="ü"/>
            </a:pPr>
            <a:r>
              <a:rPr lang="en-US" altLang="zh-CN" dirty="0">
                <a:solidFill>
                  <a:prstClr val="black"/>
                </a:solidFill>
                <a:latin typeface="Times New Roman" pitchFamily="18" charset="0"/>
                <a:cs typeface="Times New Roman" pitchFamily="18" charset="0"/>
              </a:rPr>
              <a:t>  I/O</a:t>
            </a:r>
            <a:r>
              <a:rPr lang="zh-CN" altLang="en-US" dirty="0">
                <a:solidFill>
                  <a:prstClr val="black"/>
                </a:solidFill>
                <a:latin typeface="Times New Roman" pitchFamily="18" charset="0"/>
                <a:cs typeface="Times New Roman" pitchFamily="18" charset="0"/>
              </a:rPr>
              <a:t>控制方式</a:t>
            </a:r>
            <a:endParaRPr lang="en-US" altLang="zh-CN" dirty="0">
              <a:solidFill>
                <a:prstClr val="black"/>
              </a:solidFill>
              <a:latin typeface="Times New Roman" pitchFamily="18" charset="0"/>
              <a:cs typeface="Times New Roman" pitchFamily="18" charset="0"/>
            </a:endParaRPr>
          </a:p>
          <a:p>
            <a:pPr lvl="1">
              <a:buFont typeface="Wingdings" charset="2"/>
              <a:buChar char="ü"/>
            </a:pPr>
            <a:r>
              <a:rPr lang="en-US" altLang="zh-CN" dirty="0">
                <a:solidFill>
                  <a:prstClr val="black"/>
                </a:solidFill>
                <a:latin typeface="Times New Roman" pitchFamily="18" charset="0"/>
                <a:cs typeface="Times New Roman" pitchFamily="18" charset="0"/>
              </a:rPr>
              <a:t>  I/O</a:t>
            </a:r>
            <a:r>
              <a:rPr lang="zh-CN" altLang="en-US" dirty="0">
                <a:solidFill>
                  <a:prstClr val="black"/>
                </a:solidFill>
                <a:latin typeface="Times New Roman" pitchFamily="18" charset="0"/>
                <a:cs typeface="Times New Roman" pitchFamily="18" charset="0"/>
              </a:rPr>
              <a:t>核心子系统</a:t>
            </a:r>
            <a:endParaRPr lang="en-US" altLang="zh-CN" dirty="0">
              <a:solidFill>
                <a:prstClr val="black"/>
              </a:solidFill>
              <a:latin typeface="Times New Roman" pitchFamily="18" charset="0"/>
              <a:cs typeface="Times New Roman" pitchFamily="18" charset="0"/>
            </a:endParaRPr>
          </a:p>
          <a:p>
            <a:pPr lvl="1">
              <a:buFont typeface="Wingdings" charset="2"/>
              <a:buChar char="ü"/>
            </a:pPr>
            <a:r>
              <a:rPr lang="en-US" altLang="zh-CN" dirty="0">
                <a:solidFill>
                  <a:prstClr val="black"/>
                </a:solidFill>
                <a:latin typeface="Times New Roman" pitchFamily="18" charset="0"/>
                <a:cs typeface="Times New Roman" pitchFamily="18" charset="0"/>
              </a:rPr>
              <a:t> </a:t>
            </a:r>
            <a:r>
              <a:rPr lang="zh-CN" altLang="en-US" dirty="0">
                <a:solidFill>
                  <a:prstClr val="black"/>
                </a:solidFill>
                <a:latin typeface="Times New Roman" pitchFamily="18" charset="0"/>
                <a:cs typeface="Times New Roman" pitchFamily="18" charset="0"/>
              </a:rPr>
              <a:t>设备分配与回收</a:t>
            </a:r>
            <a:endParaRPr lang="en-US" altLang="zh-CN" dirty="0">
              <a:solidFill>
                <a:prstClr val="black"/>
              </a:solidFill>
              <a:latin typeface="Times New Roman" pitchFamily="18" charset="0"/>
              <a:cs typeface="Times New Roman" pitchFamily="18" charset="0"/>
            </a:endParaRPr>
          </a:p>
          <a:p>
            <a:pPr lvl="0"/>
            <a:endParaRPr lang="en-US" altLang="zh-CN" b="1" dirty="0">
              <a:solidFill>
                <a:prstClr val="black"/>
              </a:solidFill>
            </a:endParaRPr>
          </a:p>
          <a:p>
            <a:pPr lvl="0"/>
            <a:r>
              <a:rPr lang="zh-CN" altLang="en-US" b="1" dirty="0">
                <a:solidFill>
                  <a:prstClr val="black"/>
                </a:solidFill>
              </a:rPr>
              <a:t> 额外的知识</a:t>
            </a:r>
            <a:endParaRPr lang="en-US" altLang="zh-CN" dirty="0">
              <a:solidFill>
                <a:prstClr val="black"/>
              </a:solidFill>
            </a:endParaRPr>
          </a:p>
          <a:p>
            <a:pPr lvl="1">
              <a:buFont typeface="Wingdings" charset="2"/>
              <a:buChar char="ü"/>
            </a:pPr>
            <a:r>
              <a:rPr lang="en-US" altLang="zh-CN" dirty="0">
                <a:solidFill>
                  <a:prstClr val="black"/>
                </a:solidFill>
              </a:rPr>
              <a:t> </a:t>
            </a:r>
            <a:r>
              <a:rPr lang="zh-CN" altLang="en-US" dirty="0">
                <a:solidFill>
                  <a:prstClr val="black"/>
                </a:solidFill>
              </a:rPr>
              <a:t>网络系统</a:t>
            </a:r>
            <a:endParaRPr lang="en-US" altLang="zh-CN" dirty="0">
              <a:solidFill>
                <a:prstClr val="black"/>
              </a:solidFill>
            </a:endParaRPr>
          </a:p>
          <a:p>
            <a:pPr lvl="1">
              <a:buFont typeface="Wingdings" charset="2"/>
              <a:buChar char="ü"/>
            </a:pPr>
            <a:r>
              <a:rPr lang="en-US" altLang="zh-CN" dirty="0">
                <a:solidFill>
                  <a:prstClr val="black"/>
                </a:solidFill>
              </a:rPr>
              <a:t> </a:t>
            </a:r>
            <a:r>
              <a:rPr lang="zh-CN" altLang="en-US" dirty="0">
                <a:solidFill>
                  <a:prstClr val="black"/>
                </a:solidFill>
              </a:rPr>
              <a:t>虚拟化</a:t>
            </a:r>
            <a:endParaRPr lang="en-US" altLang="zh-CN" dirty="0">
              <a:solidFill>
                <a:prstClr val="black"/>
              </a:solidFill>
            </a:endParaRPr>
          </a:p>
          <a:p>
            <a:pPr lvl="1">
              <a:buFont typeface="Wingdings" charset="2"/>
              <a:buChar char="ü"/>
            </a:pPr>
            <a:r>
              <a:rPr lang="en-US" altLang="zh-CN" dirty="0">
                <a:solidFill>
                  <a:prstClr val="black"/>
                </a:solidFill>
              </a:rPr>
              <a:t> </a:t>
            </a:r>
            <a:r>
              <a:rPr lang="zh-CN" altLang="en-US" dirty="0">
                <a:solidFill>
                  <a:prstClr val="black"/>
                </a:solidFill>
              </a:rPr>
              <a:t>容器</a:t>
            </a:r>
            <a:endParaRPr lang="en-US" altLang="zh-CN" dirty="0">
              <a:solidFill>
                <a:prstClr val="black"/>
              </a:solidFill>
            </a:endParaRPr>
          </a:p>
          <a:p>
            <a:pPr marL="457200" lvl="1" indent="0">
              <a:buNone/>
            </a:pPr>
            <a:endParaRPr lang="en-US" altLang="zh-CN" dirty="0">
              <a:solidFill>
                <a:prstClr val="black"/>
              </a:solidFill>
            </a:endParaRPr>
          </a:p>
          <a:p>
            <a:endParaRPr lang="en-US" dirty="0"/>
          </a:p>
        </p:txBody>
      </p:sp>
      <p:sp>
        <p:nvSpPr>
          <p:cNvPr id="4" name="灯片编号占位符 3"/>
          <p:cNvSpPr>
            <a:spLocks noGrp="1"/>
          </p:cNvSpPr>
          <p:nvPr>
            <p:ph type="sldNum" sz="quarter" idx="12"/>
          </p:nvPr>
        </p:nvSpPr>
        <p:spPr/>
        <p:txBody>
          <a:bodyPr/>
          <a:lstStyle/>
          <a:p>
            <a:pPr>
              <a:defRPr/>
            </a:pPr>
            <a:fld id="{0C78537A-5010-4545-89DA-8A8915DB7A41}" type="slidenum">
              <a:rPr lang="en-US" altLang="zh-CN" smtClean="0"/>
              <a:t>22</a:t>
            </a:fld>
            <a:endParaRPr lang="en-US" altLang="zh-CN"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对课程的认识</a:t>
            </a:r>
            <a:endParaRPr lang="en-US" dirty="0"/>
          </a:p>
        </p:txBody>
      </p:sp>
      <p:sp>
        <p:nvSpPr>
          <p:cNvPr id="3" name="内容占位符 2"/>
          <p:cNvSpPr>
            <a:spLocks noGrp="1"/>
          </p:cNvSpPr>
          <p:nvPr>
            <p:ph idx="1"/>
          </p:nvPr>
        </p:nvSpPr>
        <p:spPr/>
        <p:txBody>
          <a:bodyPr/>
          <a:lstStyle/>
          <a:p>
            <a:r>
              <a:rPr lang="zh-CN" altLang="en-US" sz="3200" b="1" dirty="0"/>
              <a:t>重要性</a:t>
            </a:r>
            <a:endParaRPr lang="en-US" altLang="zh-CN" sz="3200" b="1" dirty="0"/>
          </a:p>
          <a:p>
            <a:pPr>
              <a:buFont typeface="Wingdings" charset="2"/>
              <a:buChar char="ü"/>
            </a:pPr>
            <a:r>
              <a:rPr lang="zh-CN" altLang="en-US" sz="2400" dirty="0"/>
              <a:t> </a:t>
            </a:r>
            <a:r>
              <a:rPr lang="zh-CN" altLang="en-US" sz="2400" b="1" dirty="0"/>
              <a:t>连接软件和硬件的桥梁</a:t>
            </a:r>
            <a:r>
              <a:rPr lang="zh-CN" altLang="en-US" sz="2400" dirty="0"/>
              <a:t> </a:t>
            </a:r>
            <a:r>
              <a:rPr lang="en-US" altLang="zh-CN" sz="2400" dirty="0">
                <a:sym typeface="Wingdings" charset="2"/>
              </a:rPr>
              <a:t>      </a:t>
            </a:r>
            <a:r>
              <a:rPr lang="zh-CN" altLang="en-US" sz="2400" dirty="0">
                <a:sym typeface="Wingdings" charset="2"/>
              </a:rPr>
              <a:t>程序是如何在硬件上运行的</a:t>
            </a:r>
            <a:endParaRPr lang="en-US" altLang="zh-CN" sz="2400" dirty="0"/>
          </a:p>
          <a:p>
            <a:pPr>
              <a:buFont typeface="Wingdings" charset="2"/>
              <a:buChar char="ü"/>
            </a:pPr>
            <a:r>
              <a:rPr lang="en-US" sz="2400" dirty="0"/>
              <a:t> </a:t>
            </a:r>
            <a:r>
              <a:rPr lang="zh-CN" altLang="en-US" sz="2400" b="1" dirty="0"/>
              <a:t>计算机资源管理核心</a:t>
            </a:r>
            <a:r>
              <a:rPr lang="zh-CN" altLang="en-US" sz="2400" dirty="0"/>
              <a:t>   </a:t>
            </a:r>
            <a:r>
              <a:rPr lang="en-US" altLang="zh-CN" sz="2400" dirty="0">
                <a:sym typeface="Wingdings" charset="2"/>
              </a:rPr>
              <a:t>    </a:t>
            </a:r>
            <a:r>
              <a:rPr lang="zh-CN" altLang="en-US" sz="2400" dirty="0">
                <a:sym typeface="Wingdings" charset="2"/>
              </a:rPr>
              <a:t>资源分配和性能调优</a:t>
            </a:r>
            <a:endParaRPr lang="en-US" sz="2400" dirty="0"/>
          </a:p>
          <a:p>
            <a:pPr>
              <a:buFont typeface="Wingdings" charset="2"/>
              <a:buChar char="ü"/>
            </a:pPr>
            <a:r>
              <a:rPr lang="en-US" altLang="zh-CN" sz="2400" dirty="0"/>
              <a:t> </a:t>
            </a:r>
            <a:r>
              <a:rPr lang="zh-CN" altLang="en-US" sz="2400" b="1" dirty="0"/>
              <a:t>功能模块化设计思想</a:t>
            </a:r>
            <a:r>
              <a:rPr lang="zh-CN" altLang="en-US" sz="2400" dirty="0"/>
              <a:t>         控制和调度解耦</a:t>
            </a:r>
            <a:endParaRPr lang="en-US" altLang="zh-CN" sz="2400" dirty="0"/>
          </a:p>
          <a:p>
            <a:pPr marL="0" indent="0">
              <a:buNone/>
            </a:pPr>
            <a:endParaRPr lang="en-US" dirty="0"/>
          </a:p>
          <a:p>
            <a:r>
              <a:rPr lang="zh-CN" altLang="en-US" sz="3200" b="1" dirty="0"/>
              <a:t>挑战性</a:t>
            </a:r>
            <a:endParaRPr lang="en-US" altLang="zh-CN" sz="3200" b="1" dirty="0"/>
          </a:p>
          <a:p>
            <a:pPr>
              <a:buFont typeface="Wingdings" charset="2"/>
              <a:buChar char=""/>
            </a:pPr>
            <a:r>
              <a:rPr lang="en-US" sz="2400" dirty="0"/>
              <a:t> </a:t>
            </a:r>
            <a:r>
              <a:rPr lang="en-US" sz="2400" dirty="0">
                <a:latin typeface="Times New Roman" pitchFamily="18" charset="0"/>
                <a:cs typeface="Times New Roman" pitchFamily="18" charset="0"/>
              </a:rPr>
              <a:t>“</a:t>
            </a:r>
            <a:r>
              <a:rPr lang="zh-CN" altLang="en-US" sz="2400" b="1" dirty="0"/>
              <a:t>内容太多</a:t>
            </a:r>
            <a:r>
              <a:rPr lang="en-US" altLang="zh-CN" sz="2400" b="1" dirty="0"/>
              <a:t>,</a:t>
            </a:r>
            <a:r>
              <a:rPr lang="zh-CN" altLang="en-US" sz="2400" b="1" dirty="0"/>
              <a:t>跟不上进度</a:t>
            </a:r>
            <a:r>
              <a:rPr lang="en-US" altLang="zh-CN" sz="2400" b="1" dirty="0"/>
              <a:t>!</a:t>
            </a:r>
            <a:r>
              <a:rPr lang="en-US" sz="2400" dirty="0">
                <a:latin typeface="Times New Roman" pitchFamily="18" charset="0"/>
                <a:cs typeface="Times New Roman" pitchFamily="18" charset="0"/>
              </a:rPr>
              <a:t>”</a:t>
            </a:r>
          </a:p>
          <a:p>
            <a:pPr>
              <a:buFont typeface="Wingdings" charset="2"/>
              <a:buChar char=""/>
            </a:pPr>
            <a:r>
              <a:rPr lang="en-US" sz="2400" dirty="0">
                <a:latin typeface="Times New Roman" pitchFamily="18" charset="0"/>
                <a:cs typeface="Times New Roman" pitchFamily="18" charset="0"/>
              </a:rPr>
              <a:t>  “</a:t>
            </a:r>
            <a:r>
              <a:rPr lang="zh-CN" altLang="en-US" sz="2400" b="1" dirty="0"/>
              <a:t>内容太难</a:t>
            </a:r>
            <a:r>
              <a:rPr lang="en-US" altLang="zh-CN" sz="2400" b="1" dirty="0"/>
              <a:t>,</a:t>
            </a:r>
            <a:r>
              <a:rPr lang="zh-CN" altLang="en-US" sz="2400" b="1" dirty="0"/>
              <a:t>上课听不懂</a:t>
            </a:r>
            <a:r>
              <a:rPr lang="en-US" altLang="zh-CN" sz="2400" b="1" dirty="0"/>
              <a:t>!</a:t>
            </a:r>
            <a:r>
              <a:rPr lang="en-US" sz="2400" dirty="0">
                <a:latin typeface="Times New Roman" pitchFamily="18" charset="0"/>
                <a:cs typeface="Times New Roman" pitchFamily="18" charset="0"/>
              </a:rPr>
              <a:t>”</a:t>
            </a:r>
          </a:p>
          <a:p>
            <a:pPr>
              <a:buFont typeface="Wingdings" charset="2"/>
              <a:buChar char=""/>
            </a:pPr>
            <a:r>
              <a:rPr lang="en-US" sz="2400" dirty="0"/>
              <a:t> </a:t>
            </a:r>
            <a:r>
              <a:rPr lang="en-US" sz="2400" dirty="0">
                <a:latin typeface="Times New Roman" pitchFamily="18" charset="0"/>
                <a:cs typeface="Times New Roman" pitchFamily="18" charset="0"/>
              </a:rPr>
              <a:t>“</a:t>
            </a:r>
            <a:r>
              <a:rPr lang="zh-CN" altLang="en-US" sz="2400" b="1" dirty="0"/>
              <a:t>感觉每部分内容都知道大概</a:t>
            </a:r>
            <a:r>
              <a:rPr lang="en-US" altLang="zh-CN" sz="2400" b="1" dirty="0"/>
              <a:t>,</a:t>
            </a:r>
            <a:r>
              <a:rPr lang="zh-CN" altLang="en-US" sz="2400" b="1" dirty="0"/>
              <a:t>最后感觉啥也不会</a:t>
            </a:r>
            <a:r>
              <a:rPr lang="en-US" altLang="zh-CN" sz="2400" b="1" dirty="0"/>
              <a:t>!</a:t>
            </a:r>
            <a:r>
              <a:rPr lang="en-US" sz="2400" dirty="0">
                <a:latin typeface="Times New Roman" pitchFamily="18" charset="0"/>
                <a:cs typeface="Times New Roman" pitchFamily="18" charset="0"/>
              </a:rPr>
              <a:t>”</a:t>
            </a:r>
          </a:p>
          <a:p>
            <a:pPr marL="0" indent="0">
              <a:buNone/>
            </a:pPr>
            <a:r>
              <a:rPr lang="en-US" sz="2400" dirty="0">
                <a:latin typeface="Times New Roman" pitchFamily="18" charset="0"/>
                <a:cs typeface="Times New Roman" pitchFamily="18" charset="0"/>
              </a:rPr>
              <a:t>  </a:t>
            </a:r>
          </a:p>
        </p:txBody>
      </p:sp>
      <p:sp>
        <p:nvSpPr>
          <p:cNvPr id="4" name="灯片编号占位符 3"/>
          <p:cNvSpPr>
            <a:spLocks noGrp="1"/>
          </p:cNvSpPr>
          <p:nvPr>
            <p:ph type="sldNum" sz="quarter" idx="12"/>
          </p:nvPr>
        </p:nvSpPr>
        <p:spPr/>
        <p:txBody>
          <a:bodyPr/>
          <a:lstStyle/>
          <a:p>
            <a:pPr>
              <a:defRPr/>
            </a:pPr>
            <a:fld id="{0C78537A-5010-4545-89DA-8A8915DB7A41}" type="slidenum">
              <a:rPr lang="en-US" altLang="zh-CN" smtClean="0"/>
              <a:t>23</a:t>
            </a:fld>
            <a:endParaRPr lang="en-US" altLang="zh-CN" dirty="0"/>
          </a:p>
        </p:txBody>
      </p:sp>
      <p:sp>
        <p:nvSpPr>
          <p:cNvPr id="6" name="圆角矩形 5"/>
          <p:cNvSpPr/>
          <p:nvPr/>
        </p:nvSpPr>
        <p:spPr>
          <a:xfrm>
            <a:off x="248700" y="3282156"/>
            <a:ext cx="7886701" cy="446087"/>
          </a:xfrm>
          <a:prstGeom prst="round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000" b="1" dirty="0">
                <a:solidFill>
                  <a:schemeClr val="dk1"/>
                </a:solidFill>
                <a:latin typeface="Times New Roman" pitchFamily="18" charset="0"/>
                <a:ea typeface="楷体" pitchFamily="49" charset="-122"/>
                <a:cs typeface="Times New Roman" pitchFamily="18" charset="0"/>
              </a:rPr>
              <a:t>培养学生的“计算机系统”思维和能力</a:t>
            </a:r>
          </a:p>
        </p:txBody>
      </p:sp>
      <p:sp>
        <p:nvSpPr>
          <p:cNvPr id="7" name="圆角矩形 6"/>
          <p:cNvSpPr/>
          <p:nvPr/>
        </p:nvSpPr>
        <p:spPr>
          <a:xfrm>
            <a:off x="248700" y="5751379"/>
            <a:ext cx="7886701" cy="446087"/>
          </a:xfrm>
          <a:prstGeom prst="round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000" b="1" dirty="0">
                <a:solidFill>
                  <a:schemeClr val="dk1"/>
                </a:solidFill>
                <a:latin typeface="Times New Roman" pitchFamily="18" charset="0"/>
                <a:ea typeface="楷体" pitchFamily="49" charset="-122"/>
                <a:cs typeface="Times New Roman" pitchFamily="18" charset="0"/>
              </a:rPr>
              <a:t>讲授方式</a:t>
            </a:r>
            <a:r>
              <a:rPr lang="en-US" altLang="zh-CN" sz="2000" b="1" dirty="0">
                <a:solidFill>
                  <a:schemeClr val="dk1"/>
                </a:solidFill>
                <a:latin typeface="Times New Roman" pitchFamily="18" charset="0"/>
                <a:ea typeface="楷体" pitchFamily="49" charset="-122"/>
                <a:cs typeface="Times New Roman" pitchFamily="18" charset="0"/>
              </a:rPr>
              <a:t>: </a:t>
            </a:r>
            <a:r>
              <a:rPr lang="zh-CN" altLang="en-US" sz="2000" b="1" dirty="0">
                <a:solidFill>
                  <a:schemeClr val="tx1"/>
                </a:solidFill>
                <a:latin typeface="Times New Roman" pitchFamily="18" charset="0"/>
                <a:ea typeface="楷体" pitchFamily="49" charset="-122"/>
                <a:cs typeface="Times New Roman" pitchFamily="18" charset="0"/>
              </a:rPr>
              <a:t>理论代码结合分析和理解问题</a:t>
            </a:r>
          </a:p>
        </p:txBody>
      </p:sp>
      <p:sp>
        <p:nvSpPr>
          <p:cNvPr id="9" name="圆角矩形 8"/>
          <p:cNvSpPr/>
          <p:nvPr/>
        </p:nvSpPr>
        <p:spPr>
          <a:xfrm>
            <a:off x="4238171" y="4293723"/>
            <a:ext cx="4789940" cy="446087"/>
          </a:xfrm>
          <a:prstGeom prst="round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400" b="1" dirty="0">
                <a:solidFill>
                  <a:srgbClr val="C00000"/>
                </a:solidFill>
                <a:latin typeface="Times New Roman" pitchFamily="18" charset="0"/>
                <a:ea typeface="楷体" pitchFamily="49" charset="-122"/>
                <a:cs typeface="Times New Roman" pitchFamily="18" charset="0"/>
              </a:rPr>
              <a:t>希望学生在每节课都能有所收获</a:t>
            </a:r>
            <a:r>
              <a:rPr lang="en-US" altLang="zh-CN" sz="2400" b="1" dirty="0">
                <a:solidFill>
                  <a:srgbClr val="C00000"/>
                </a:solidFill>
                <a:latin typeface="Times New Roman" pitchFamily="18" charset="0"/>
                <a:ea typeface="楷体" pitchFamily="49" charset="-122"/>
                <a:cs typeface="Times New Roman" pitchFamily="18" charset="0"/>
              </a:rPr>
              <a:t>!!</a:t>
            </a:r>
            <a:endParaRPr lang="zh-CN" altLang="en-US" sz="2400" b="1" dirty="0">
              <a:solidFill>
                <a:srgbClr val="C00000"/>
              </a:solidFill>
              <a:latin typeface="Times New Roman" pitchFamily="18" charset="0"/>
              <a:ea typeface="楷体" pitchFamily="49" charset="-122"/>
              <a:cs typeface="Times New Roman"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课程考核方式</a:t>
            </a:r>
            <a:endParaRPr lang="en-US" dirty="0"/>
          </a:p>
        </p:txBody>
      </p:sp>
      <p:sp>
        <p:nvSpPr>
          <p:cNvPr id="3" name="内容占位符 2"/>
          <p:cNvSpPr>
            <a:spLocks noGrp="1"/>
          </p:cNvSpPr>
          <p:nvPr>
            <p:ph idx="1"/>
          </p:nvPr>
        </p:nvSpPr>
        <p:spPr/>
        <p:txBody>
          <a:bodyPr/>
          <a:lstStyle/>
          <a:p>
            <a:r>
              <a:rPr lang="zh-CN" altLang="en-US" dirty="0">
                <a:solidFill>
                  <a:prstClr val="black"/>
                </a:solidFill>
                <a:latin typeface="Times New Roman" pitchFamily="18" charset="0"/>
                <a:cs typeface="Times New Roman" pitchFamily="18" charset="0"/>
              </a:rPr>
              <a:t> </a:t>
            </a:r>
            <a:r>
              <a:rPr lang="zh-CN" altLang="en-US" b="1" dirty="0">
                <a:solidFill>
                  <a:prstClr val="black"/>
                </a:solidFill>
                <a:latin typeface="Times New Roman" pitchFamily="18" charset="0"/>
                <a:cs typeface="Times New Roman" pitchFamily="18" charset="0"/>
              </a:rPr>
              <a:t>随堂作业 </a:t>
            </a:r>
            <a:r>
              <a:rPr lang="en-US" altLang="zh-CN" b="1" dirty="0">
                <a:solidFill>
                  <a:prstClr val="black"/>
                </a:solidFill>
                <a:latin typeface="Times New Roman" pitchFamily="18" charset="0"/>
                <a:cs typeface="Times New Roman" pitchFamily="18" charset="0"/>
              </a:rPr>
              <a:t>(20%)</a:t>
            </a:r>
          </a:p>
          <a:p>
            <a:r>
              <a:rPr lang="zh-CN" altLang="en-US" b="1" dirty="0">
                <a:solidFill>
                  <a:prstClr val="black"/>
                </a:solidFill>
                <a:latin typeface="Times New Roman" pitchFamily="18" charset="0"/>
                <a:cs typeface="Times New Roman" pitchFamily="18" charset="0"/>
              </a:rPr>
              <a:t> 实验课作业 </a:t>
            </a:r>
            <a:r>
              <a:rPr lang="en-US" altLang="zh-CN" b="1" dirty="0">
                <a:solidFill>
                  <a:prstClr val="black"/>
                </a:solidFill>
                <a:latin typeface="Times New Roman" pitchFamily="18" charset="0"/>
                <a:cs typeface="Times New Roman" pitchFamily="18" charset="0"/>
              </a:rPr>
              <a:t>(40%)</a:t>
            </a:r>
          </a:p>
          <a:p>
            <a:r>
              <a:rPr lang="zh-CN" altLang="en-US" b="1" dirty="0">
                <a:solidFill>
                  <a:prstClr val="black"/>
                </a:solidFill>
                <a:latin typeface="Times New Roman" pitchFamily="18" charset="0"/>
                <a:cs typeface="Times New Roman" pitchFamily="18" charset="0"/>
              </a:rPr>
              <a:t> 期末闭卷考试 </a:t>
            </a:r>
            <a:r>
              <a:rPr lang="en-US" altLang="zh-CN" b="1" dirty="0">
                <a:solidFill>
                  <a:prstClr val="black"/>
                </a:solidFill>
                <a:latin typeface="Times New Roman" pitchFamily="18" charset="0"/>
                <a:cs typeface="Times New Roman" pitchFamily="18" charset="0"/>
              </a:rPr>
              <a:t>(50%)</a:t>
            </a:r>
          </a:p>
          <a:p>
            <a:endParaRPr lang="en-US" dirty="0">
              <a:solidFill>
                <a:prstClr val="black"/>
              </a:solidFill>
              <a:latin typeface="Times New Roman" pitchFamily="18" charset="0"/>
              <a:cs typeface="Times New Roman" pitchFamily="18" charset="0"/>
            </a:endParaRPr>
          </a:p>
          <a:p>
            <a:pPr marL="0" indent="0">
              <a:buNone/>
            </a:pPr>
            <a:endParaRPr lang="en-US" altLang="zh-CN" dirty="0"/>
          </a:p>
          <a:p>
            <a:r>
              <a:rPr lang="zh-CN" altLang="en-US" b="1" dirty="0"/>
              <a:t>课程无固定教材</a:t>
            </a:r>
            <a:endParaRPr lang="en-US" altLang="zh-CN" b="1" dirty="0"/>
          </a:p>
          <a:p>
            <a:pPr lvl="1">
              <a:buFont typeface="Wingdings" charset="2"/>
              <a:buChar char="ü"/>
            </a:pPr>
            <a:r>
              <a:rPr lang="en-US" dirty="0">
                <a:solidFill>
                  <a:prstClr val="black"/>
                </a:solidFill>
                <a:latin typeface="Times New Roman" pitchFamily="18" charset="0"/>
                <a:cs typeface="Times New Roman" pitchFamily="18" charset="0"/>
              </a:rPr>
              <a:t> Operating Systems: Three Easy Pieces</a:t>
            </a:r>
          </a:p>
          <a:p>
            <a:pPr lvl="1">
              <a:buFont typeface="Wingdings" charset="2"/>
              <a:buChar char="ü"/>
            </a:pPr>
            <a:r>
              <a:rPr lang="en-US" dirty="0">
                <a:solidFill>
                  <a:prstClr val="black"/>
                </a:solidFill>
                <a:latin typeface="Times New Roman" pitchFamily="18" charset="0"/>
                <a:cs typeface="Times New Roman" pitchFamily="18" charset="0"/>
              </a:rPr>
              <a:t> </a:t>
            </a:r>
            <a:r>
              <a:rPr lang="en-US" b="1" dirty="0">
                <a:solidFill>
                  <a:prstClr val="black"/>
                </a:solidFill>
                <a:latin typeface="Times New Roman" pitchFamily="18" charset="0"/>
                <a:cs typeface="Times New Roman" pitchFamily="18" charset="0"/>
              </a:rPr>
              <a:t>Operating System Concepts</a:t>
            </a:r>
          </a:p>
          <a:p>
            <a:pPr lvl="1">
              <a:buFont typeface="Wingdings" charset="2"/>
              <a:buChar char="ü"/>
            </a:pPr>
            <a:r>
              <a:rPr lang="en-US" dirty="0">
                <a:solidFill>
                  <a:prstClr val="black"/>
                </a:solidFill>
                <a:latin typeface="Times New Roman" pitchFamily="18" charset="0"/>
                <a:cs typeface="Times New Roman" pitchFamily="18" charset="0"/>
              </a:rPr>
              <a:t> Operating Systems: Internals and Design Principles</a:t>
            </a:r>
          </a:p>
          <a:p>
            <a:pPr lvl="1">
              <a:buFont typeface="Wingdings" charset="2"/>
              <a:buChar char="ü"/>
            </a:pPr>
            <a:r>
              <a:rPr lang="en-US" dirty="0">
                <a:solidFill>
                  <a:prstClr val="black"/>
                </a:solidFill>
                <a:latin typeface="Times New Roman" pitchFamily="18" charset="0"/>
                <a:cs typeface="Times New Roman" pitchFamily="18" charset="0"/>
              </a:rPr>
              <a:t> </a:t>
            </a:r>
            <a:r>
              <a:rPr lang="en-US" b="1" dirty="0">
                <a:solidFill>
                  <a:srgbClr val="FF0000"/>
                </a:solidFill>
                <a:latin typeface="Times New Roman" pitchFamily="18" charset="0"/>
                <a:cs typeface="Times New Roman" pitchFamily="18" charset="0"/>
              </a:rPr>
              <a:t>C</a:t>
            </a:r>
            <a:r>
              <a:rPr lang="en-US" altLang="zh-CN" b="1" dirty="0">
                <a:solidFill>
                  <a:srgbClr val="FF0000"/>
                </a:solidFill>
                <a:latin typeface="Times New Roman" pitchFamily="18" charset="0"/>
                <a:cs typeface="Times New Roman" pitchFamily="18" charset="0"/>
              </a:rPr>
              <a:t>omputer Systems: A programmer’s perspective</a:t>
            </a:r>
          </a:p>
          <a:p>
            <a:pPr marL="457200" lvl="1" indent="0">
              <a:buNone/>
            </a:pPr>
            <a:endParaRPr lang="en-US" b="1" dirty="0">
              <a:solidFill>
                <a:srgbClr val="FF0000"/>
              </a:solidFill>
              <a:latin typeface="Times New Roman" pitchFamily="18" charset="0"/>
              <a:cs typeface="Times New Roman" pitchFamily="18" charset="0"/>
            </a:endParaRPr>
          </a:p>
        </p:txBody>
      </p:sp>
      <p:sp>
        <p:nvSpPr>
          <p:cNvPr id="4" name="灯片编号占位符 3"/>
          <p:cNvSpPr>
            <a:spLocks noGrp="1"/>
          </p:cNvSpPr>
          <p:nvPr>
            <p:ph type="sldNum" sz="quarter" idx="12"/>
          </p:nvPr>
        </p:nvSpPr>
        <p:spPr/>
        <p:txBody>
          <a:bodyPr/>
          <a:lstStyle/>
          <a:p>
            <a:pPr>
              <a:defRPr/>
            </a:pPr>
            <a:fld id="{0C78537A-5010-4545-89DA-8A8915DB7A41}" type="slidenum">
              <a:rPr lang="en-US" altLang="zh-CN" smtClean="0"/>
              <a:t>24</a:t>
            </a:fld>
            <a:endParaRPr lang="en-US" altLang="zh-CN" dirty="0"/>
          </a:p>
        </p:txBody>
      </p:sp>
      <p:pic>
        <p:nvPicPr>
          <p:cNvPr id="5" name="图片 4"/>
          <p:cNvPicPr>
            <a:picLocks noChangeAspect="1"/>
          </p:cNvPicPr>
          <p:nvPr/>
        </p:nvPicPr>
        <p:blipFill>
          <a:blip r:embed="rId2"/>
          <a:stretch>
            <a:fillRect/>
          </a:stretch>
        </p:blipFill>
        <p:spPr>
          <a:xfrm>
            <a:off x="4928916" y="1801765"/>
            <a:ext cx="1566931" cy="2241209"/>
          </a:xfrm>
          <a:prstGeom prst="rect">
            <a:avLst/>
          </a:prstGeom>
        </p:spPr>
      </p:pic>
      <p:pic>
        <p:nvPicPr>
          <p:cNvPr id="10244" name="Picture 4" descr="âæ·±å¥çè§£è®¡ç®æºç³»ç»âçå¾çæç´¢ç»æ"/>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24637" y="1801765"/>
            <a:ext cx="2303474" cy="230347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操作系统概述</a:t>
            </a:r>
            <a:endParaRPr lang="en-US" dirty="0"/>
          </a:p>
        </p:txBody>
      </p:sp>
      <p:sp>
        <p:nvSpPr>
          <p:cNvPr id="3" name="内容占位符 2"/>
          <p:cNvSpPr>
            <a:spLocks noGrp="1"/>
          </p:cNvSpPr>
          <p:nvPr>
            <p:ph idx="1"/>
          </p:nvPr>
        </p:nvSpPr>
        <p:spPr>
          <a:xfrm>
            <a:off x="248700" y="1334292"/>
            <a:ext cx="8996900" cy="5013851"/>
          </a:xfrm>
        </p:spPr>
        <p:txBody>
          <a:bodyPr/>
          <a:lstStyle/>
          <a:p>
            <a:pPr marL="0" indent="0">
              <a:buNone/>
            </a:pPr>
            <a:r>
              <a:rPr lang="zh-CN" altLang="en-US" dirty="0"/>
              <a:t>操作系统是一种系统软件，具有以下</a:t>
            </a:r>
            <a:r>
              <a:rPr lang="en-US" altLang="zh-CN" dirty="0"/>
              <a:t>4</a:t>
            </a:r>
            <a:r>
              <a:rPr lang="zh-CN" altLang="en-US" dirty="0"/>
              <a:t>个基本特征</a:t>
            </a:r>
            <a:r>
              <a:rPr lang="en-US" altLang="zh-CN" dirty="0"/>
              <a:t>:</a:t>
            </a:r>
          </a:p>
          <a:p>
            <a:pPr>
              <a:buFont typeface="Wingdings" charset="2"/>
              <a:buChar char="Ø"/>
            </a:pPr>
            <a:r>
              <a:rPr lang="en-US" dirty="0"/>
              <a:t> </a:t>
            </a:r>
            <a:r>
              <a:rPr lang="zh-CN" altLang="en-US" b="1" dirty="0">
                <a:latin typeface="Times New Roman" pitchFamily="18" charset="0"/>
                <a:cs typeface="Times New Roman" pitchFamily="18" charset="0"/>
              </a:rPr>
              <a:t>并发 </a:t>
            </a:r>
            <a:r>
              <a:rPr lang="en-US" altLang="zh-CN" b="1" dirty="0">
                <a:latin typeface="Times New Roman" pitchFamily="18" charset="0"/>
                <a:cs typeface="Times New Roman" pitchFamily="18" charset="0"/>
              </a:rPr>
              <a:t>(Concurrence)</a:t>
            </a:r>
          </a:p>
          <a:p>
            <a:pPr lvl="1"/>
            <a:r>
              <a:rPr lang="zh-CN" altLang="en-US" dirty="0">
                <a:latin typeface="Times New Roman" pitchFamily="18" charset="0"/>
                <a:cs typeface="Times New Roman" pitchFamily="18" charset="0"/>
              </a:rPr>
              <a:t>同时存在多个运行的程序 </a:t>
            </a:r>
            <a:r>
              <a:rPr lang="en-US" altLang="zh-CN" dirty="0">
                <a:latin typeface="Times New Roman" pitchFamily="18" charset="0"/>
                <a:cs typeface="Times New Roman" pitchFamily="18" charset="0"/>
              </a:rPr>
              <a:t>(</a:t>
            </a:r>
            <a:r>
              <a:rPr lang="zh-CN" altLang="en-US" dirty="0">
                <a:latin typeface="Times New Roman" pitchFamily="18" charset="0"/>
                <a:cs typeface="Times New Roman" pitchFamily="18" charset="0"/>
              </a:rPr>
              <a:t>进程</a:t>
            </a:r>
            <a:r>
              <a:rPr lang="en-US" altLang="zh-CN" dirty="0">
                <a:latin typeface="Times New Roman" pitchFamily="18" charset="0"/>
                <a:cs typeface="Times New Roman" pitchFamily="18" charset="0"/>
              </a:rPr>
              <a:t>), </a:t>
            </a:r>
            <a:r>
              <a:rPr lang="zh-CN" altLang="en-US" dirty="0">
                <a:latin typeface="Times New Roman" pitchFamily="18" charset="0"/>
                <a:cs typeface="Times New Roman" pitchFamily="18" charset="0"/>
              </a:rPr>
              <a:t>需要</a:t>
            </a:r>
            <a:r>
              <a:rPr lang="en-US" altLang="zh-CN" dirty="0">
                <a:latin typeface="Times New Roman" pitchFamily="18" charset="0"/>
                <a:cs typeface="Times New Roman" pitchFamily="18" charset="0"/>
              </a:rPr>
              <a:t>OS</a:t>
            </a:r>
            <a:r>
              <a:rPr lang="zh-CN" altLang="en-US" dirty="0">
                <a:latin typeface="Times New Roman" pitchFamily="18" charset="0"/>
                <a:cs typeface="Times New Roman" pitchFamily="18" charset="0"/>
              </a:rPr>
              <a:t>管理和调度</a:t>
            </a:r>
            <a:endParaRPr lang="en-US" altLang="zh-CN" dirty="0">
              <a:latin typeface="Times New Roman" pitchFamily="18" charset="0"/>
              <a:cs typeface="Times New Roman" pitchFamily="18" charset="0"/>
            </a:endParaRPr>
          </a:p>
          <a:p>
            <a:pPr lvl="1"/>
            <a:r>
              <a:rPr lang="zh-CN" altLang="en-US" dirty="0">
                <a:solidFill>
                  <a:srgbClr val="FF0000"/>
                </a:solidFill>
                <a:latin typeface="Times New Roman" pitchFamily="18" charset="0"/>
                <a:cs typeface="Times New Roman" pitchFamily="18" charset="0"/>
              </a:rPr>
              <a:t>并发和并行的区别（？）</a:t>
            </a:r>
            <a:endParaRPr lang="en-US" altLang="zh-CN" dirty="0">
              <a:solidFill>
                <a:srgbClr val="FF0000"/>
              </a:solidFill>
              <a:latin typeface="Times New Roman" pitchFamily="18" charset="0"/>
              <a:cs typeface="Times New Roman" pitchFamily="18" charset="0"/>
            </a:endParaRPr>
          </a:p>
          <a:p>
            <a:pPr>
              <a:buFont typeface="Wingdings" charset="2"/>
              <a:buChar char="Ø"/>
            </a:pPr>
            <a:r>
              <a:rPr lang="en-US" dirty="0">
                <a:latin typeface="Times New Roman" pitchFamily="18" charset="0"/>
                <a:cs typeface="Times New Roman" pitchFamily="18" charset="0"/>
              </a:rPr>
              <a:t>  </a:t>
            </a:r>
            <a:r>
              <a:rPr lang="zh-CN" altLang="en-US" b="1" dirty="0">
                <a:latin typeface="Times New Roman" pitchFamily="18" charset="0"/>
                <a:cs typeface="Times New Roman" pitchFamily="18" charset="0"/>
              </a:rPr>
              <a:t>共享 </a:t>
            </a:r>
            <a:r>
              <a:rPr lang="en-US" altLang="zh-CN" b="1" dirty="0">
                <a:latin typeface="Times New Roman" pitchFamily="18" charset="0"/>
                <a:cs typeface="Times New Roman" pitchFamily="18" charset="0"/>
              </a:rPr>
              <a:t>(Sharing)</a:t>
            </a:r>
          </a:p>
          <a:p>
            <a:pPr lvl="1"/>
            <a:r>
              <a:rPr lang="zh-CN" altLang="en-US" dirty="0">
                <a:latin typeface="Times New Roman" pitchFamily="18" charset="0"/>
                <a:cs typeface="Times New Roman" pitchFamily="18" charset="0"/>
              </a:rPr>
              <a:t>互斥共享</a:t>
            </a:r>
            <a:r>
              <a:rPr lang="en-US" altLang="zh-CN" dirty="0">
                <a:latin typeface="Times New Roman" pitchFamily="18" charset="0"/>
                <a:cs typeface="Times New Roman" pitchFamily="18" charset="0"/>
              </a:rPr>
              <a:t>: </a:t>
            </a:r>
            <a:r>
              <a:rPr lang="zh-CN" altLang="en-US" dirty="0">
                <a:latin typeface="Times New Roman" pitchFamily="18" charset="0"/>
                <a:cs typeface="Times New Roman" pitchFamily="18" charset="0"/>
              </a:rPr>
              <a:t>某种资源 </a:t>
            </a:r>
            <a:r>
              <a:rPr lang="en-US" altLang="zh-CN" dirty="0">
                <a:latin typeface="Times New Roman" pitchFamily="18" charset="0"/>
                <a:cs typeface="Times New Roman" pitchFamily="18" charset="0"/>
              </a:rPr>
              <a:t>(</a:t>
            </a:r>
            <a:r>
              <a:rPr lang="en-US" altLang="zh-CN" dirty="0" err="1">
                <a:latin typeface="Times New Roman" pitchFamily="18" charset="0"/>
                <a:cs typeface="Times New Roman" pitchFamily="18" charset="0"/>
              </a:rPr>
              <a:t>e.g</a:t>
            </a:r>
            <a:r>
              <a:rPr lang="en-US" altLang="zh-CN" dirty="0">
                <a:latin typeface="Times New Roman" pitchFamily="18" charset="0"/>
                <a:cs typeface="Times New Roman" pitchFamily="18" charset="0"/>
              </a:rPr>
              <a:t>, </a:t>
            </a:r>
            <a:r>
              <a:rPr lang="zh-CN" altLang="en-US" dirty="0">
                <a:latin typeface="Times New Roman" pitchFamily="18" charset="0"/>
                <a:cs typeface="Times New Roman" pitchFamily="18" charset="0"/>
              </a:rPr>
              <a:t>变量、栈</a:t>
            </a:r>
            <a:r>
              <a:rPr lang="en-US" altLang="zh-CN" dirty="0">
                <a:latin typeface="Times New Roman" pitchFamily="18" charset="0"/>
                <a:cs typeface="Times New Roman" pitchFamily="18" charset="0"/>
              </a:rPr>
              <a:t>) </a:t>
            </a:r>
            <a:r>
              <a:rPr lang="zh-CN" altLang="en-US" dirty="0">
                <a:latin typeface="Times New Roman" pitchFamily="18" charset="0"/>
                <a:cs typeface="Times New Roman" pitchFamily="18" charset="0"/>
              </a:rPr>
              <a:t>只能被一个进程独享</a:t>
            </a:r>
            <a:endParaRPr lang="en-US" altLang="zh-CN" dirty="0">
              <a:latin typeface="Times New Roman" pitchFamily="18" charset="0"/>
              <a:cs typeface="Times New Roman" pitchFamily="18" charset="0"/>
            </a:endParaRPr>
          </a:p>
          <a:p>
            <a:pPr lvl="1"/>
            <a:r>
              <a:rPr lang="zh-CN" altLang="en-US" dirty="0">
                <a:latin typeface="Times New Roman" pitchFamily="18" charset="0"/>
                <a:cs typeface="Times New Roman" pitchFamily="18" charset="0"/>
              </a:rPr>
              <a:t>同时访问</a:t>
            </a:r>
            <a:r>
              <a:rPr lang="en-US" altLang="zh-CN" dirty="0">
                <a:latin typeface="Times New Roman" pitchFamily="18" charset="0"/>
                <a:cs typeface="Times New Roman" pitchFamily="18" charset="0"/>
              </a:rPr>
              <a:t>: </a:t>
            </a:r>
            <a:r>
              <a:rPr lang="zh-CN" altLang="en-US" dirty="0">
                <a:latin typeface="Times New Roman" pitchFamily="18" charset="0"/>
                <a:cs typeface="Times New Roman" pitchFamily="18" charset="0"/>
              </a:rPr>
              <a:t>允许在一段时间内由多个进程交替访问 </a:t>
            </a:r>
            <a:r>
              <a:rPr lang="en-US" altLang="zh-CN" dirty="0">
                <a:latin typeface="Times New Roman" pitchFamily="18" charset="0"/>
                <a:cs typeface="Times New Roman" pitchFamily="18" charset="0"/>
              </a:rPr>
              <a:t>(e.g., </a:t>
            </a:r>
            <a:r>
              <a:rPr lang="zh-CN" altLang="en-US" dirty="0">
                <a:latin typeface="Times New Roman" pitchFamily="18" charset="0"/>
                <a:cs typeface="Times New Roman" pitchFamily="18" charset="0"/>
              </a:rPr>
              <a:t>磁盘</a:t>
            </a:r>
            <a:r>
              <a:rPr lang="en-US" altLang="zh-CN" dirty="0">
                <a:latin typeface="Times New Roman" pitchFamily="18" charset="0"/>
                <a:cs typeface="Times New Roman" pitchFamily="18" charset="0"/>
              </a:rPr>
              <a:t>)</a:t>
            </a:r>
          </a:p>
          <a:p>
            <a:pPr>
              <a:buFont typeface="Wingdings" charset="2"/>
              <a:buChar char="Ø"/>
            </a:pPr>
            <a:r>
              <a:rPr lang="en-US" dirty="0">
                <a:latin typeface="Times New Roman" pitchFamily="18" charset="0"/>
                <a:cs typeface="Times New Roman" pitchFamily="18" charset="0"/>
              </a:rPr>
              <a:t>  </a:t>
            </a:r>
            <a:r>
              <a:rPr lang="zh-CN" altLang="en-US" b="1" dirty="0">
                <a:latin typeface="Times New Roman" pitchFamily="18" charset="0"/>
                <a:cs typeface="Times New Roman" pitchFamily="18" charset="0"/>
              </a:rPr>
              <a:t>虚拟 </a:t>
            </a:r>
            <a:r>
              <a:rPr lang="en-US" altLang="zh-CN" b="1" dirty="0">
                <a:latin typeface="Times New Roman" pitchFamily="18" charset="0"/>
                <a:cs typeface="Times New Roman" pitchFamily="18" charset="0"/>
              </a:rPr>
              <a:t>(Virtual)</a:t>
            </a:r>
          </a:p>
          <a:p>
            <a:pPr lvl="1"/>
            <a:r>
              <a:rPr lang="zh-CN" altLang="en-US" dirty="0">
                <a:latin typeface="Times New Roman" pitchFamily="18" charset="0"/>
                <a:cs typeface="Times New Roman" pitchFamily="18" charset="0"/>
              </a:rPr>
              <a:t>利用多道程序设计技术</a:t>
            </a:r>
            <a:r>
              <a:rPr lang="en-US" altLang="zh-CN" dirty="0">
                <a:latin typeface="Times New Roman" pitchFamily="18" charset="0"/>
                <a:cs typeface="Times New Roman" pitchFamily="18" charset="0"/>
              </a:rPr>
              <a:t>, </a:t>
            </a:r>
            <a:r>
              <a:rPr lang="zh-CN" altLang="en-US" dirty="0">
                <a:latin typeface="Times New Roman" pitchFamily="18" charset="0"/>
                <a:cs typeface="Times New Roman" pitchFamily="18" charset="0"/>
              </a:rPr>
              <a:t>让每个进程和每个用户觉得</a:t>
            </a:r>
            <a:endParaRPr lang="en-US" altLang="zh-CN" dirty="0">
              <a:latin typeface="Times New Roman" pitchFamily="18" charset="0"/>
              <a:cs typeface="Times New Roman" pitchFamily="18" charset="0"/>
            </a:endParaRPr>
          </a:p>
          <a:p>
            <a:pPr marL="457200" lvl="1" indent="0">
              <a:buNone/>
            </a:pPr>
            <a:r>
              <a:rPr lang="en-US" altLang="zh-CN" dirty="0">
                <a:latin typeface="Times New Roman" pitchFamily="18" charset="0"/>
                <a:cs typeface="Times New Roman" pitchFamily="18" charset="0"/>
              </a:rPr>
              <a:t>   </a:t>
            </a:r>
            <a:r>
              <a:rPr lang="zh-CN" altLang="en-US" dirty="0">
                <a:latin typeface="Times New Roman" pitchFamily="18" charset="0"/>
                <a:cs typeface="Times New Roman" pitchFamily="18" charset="0"/>
              </a:rPr>
              <a:t>有一个处理器 </a:t>
            </a:r>
            <a:r>
              <a:rPr lang="en-US" altLang="zh-CN" dirty="0">
                <a:latin typeface="Times New Roman" pitchFamily="18" charset="0"/>
                <a:cs typeface="Times New Roman" pitchFamily="18" charset="0"/>
              </a:rPr>
              <a:t>(CPU) </a:t>
            </a:r>
            <a:r>
              <a:rPr lang="zh-CN" altLang="en-US" dirty="0">
                <a:latin typeface="Times New Roman" pitchFamily="18" charset="0"/>
                <a:cs typeface="Times New Roman" pitchFamily="18" charset="0"/>
              </a:rPr>
              <a:t>专门为他服务</a:t>
            </a:r>
            <a:endParaRPr lang="en-US" altLang="zh-CN" dirty="0">
              <a:latin typeface="Times New Roman" pitchFamily="18" charset="0"/>
              <a:cs typeface="Times New Roman" pitchFamily="18" charset="0"/>
            </a:endParaRPr>
          </a:p>
          <a:p>
            <a:pPr>
              <a:buFont typeface="Wingdings" charset="2"/>
              <a:buChar char="Ø"/>
            </a:pPr>
            <a:r>
              <a:rPr lang="en-US" dirty="0">
                <a:latin typeface="Times New Roman" pitchFamily="18" charset="0"/>
                <a:cs typeface="Times New Roman" pitchFamily="18" charset="0"/>
              </a:rPr>
              <a:t>  </a:t>
            </a:r>
            <a:r>
              <a:rPr lang="zh-CN" altLang="en-US" b="1" dirty="0">
                <a:latin typeface="Times New Roman" pitchFamily="18" charset="0"/>
                <a:cs typeface="Times New Roman" pitchFamily="18" charset="0"/>
              </a:rPr>
              <a:t>异步 </a:t>
            </a:r>
            <a:r>
              <a:rPr lang="en-US" altLang="zh-CN" b="1" dirty="0">
                <a:latin typeface="Times New Roman" pitchFamily="18" charset="0"/>
                <a:cs typeface="Times New Roman" pitchFamily="18" charset="0"/>
              </a:rPr>
              <a:t>(</a:t>
            </a:r>
            <a:r>
              <a:rPr lang="en-US" altLang="zh-CN" b="1" dirty="0" err="1">
                <a:latin typeface="Times New Roman" pitchFamily="18" charset="0"/>
                <a:cs typeface="Times New Roman" pitchFamily="18" charset="0"/>
              </a:rPr>
              <a:t>Asynchronism</a:t>
            </a:r>
            <a:r>
              <a:rPr lang="en-US" altLang="zh-CN" b="1" dirty="0">
                <a:latin typeface="Times New Roman" pitchFamily="18" charset="0"/>
                <a:cs typeface="Times New Roman" pitchFamily="18" charset="0"/>
              </a:rPr>
              <a:t>)</a:t>
            </a:r>
          </a:p>
          <a:p>
            <a:pPr lvl="1"/>
            <a:r>
              <a:rPr lang="zh-CN" altLang="en-US" dirty="0">
                <a:latin typeface="Times New Roman" pitchFamily="18" charset="0"/>
                <a:cs typeface="Times New Roman" pitchFamily="18" charset="0"/>
              </a:rPr>
              <a:t>进程执行不是一贯到底</a:t>
            </a:r>
            <a:r>
              <a:rPr lang="en-US" altLang="zh-CN" dirty="0">
                <a:latin typeface="Times New Roman" pitchFamily="18" charset="0"/>
                <a:cs typeface="Times New Roman" pitchFamily="18" charset="0"/>
              </a:rPr>
              <a:t>, </a:t>
            </a:r>
            <a:r>
              <a:rPr lang="zh-CN" altLang="en-US" dirty="0">
                <a:latin typeface="Times New Roman" pitchFamily="18" charset="0"/>
                <a:cs typeface="Times New Roman" pitchFamily="18" charset="0"/>
              </a:rPr>
              <a:t>而是走走停停且执行速度不可预知</a:t>
            </a:r>
          </a:p>
          <a:p>
            <a:pPr lvl="1">
              <a:buFont typeface="Wingdings" charset="2"/>
              <a:buChar char="Ø"/>
            </a:pPr>
            <a:endParaRPr lang="en-US" dirty="0">
              <a:latin typeface="Times New Roman" pitchFamily="18" charset="0"/>
              <a:cs typeface="Times New Roman" pitchFamily="18" charset="0"/>
            </a:endParaRPr>
          </a:p>
        </p:txBody>
      </p:sp>
      <p:sp>
        <p:nvSpPr>
          <p:cNvPr id="4" name="灯片编号占位符 3"/>
          <p:cNvSpPr>
            <a:spLocks noGrp="1"/>
          </p:cNvSpPr>
          <p:nvPr>
            <p:ph type="sldNum" sz="quarter" idx="12"/>
          </p:nvPr>
        </p:nvSpPr>
        <p:spPr/>
        <p:txBody>
          <a:bodyPr/>
          <a:lstStyle/>
          <a:p>
            <a:pPr>
              <a:defRPr/>
            </a:pPr>
            <a:fld id="{0C78537A-5010-4545-89DA-8A8915DB7A41}" type="slidenum">
              <a:rPr lang="en-US" altLang="zh-CN" smtClean="0"/>
              <a:t>25</a:t>
            </a:fld>
            <a:endParaRPr lang="en-US" altLang="zh-C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fade">
                                      <p:cBhvr>
                                        <p:cTn id="13" dur="500"/>
                                        <p:tgtEl>
                                          <p:spTgt spid="3">
                                            <p:txEl>
                                              <p:pRg st="3" end="3"/>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500"/>
                                        <p:tgtEl>
                                          <p:spTgt spid="3">
                                            <p:txEl>
                                              <p:pRg st="4" end="4"/>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fade">
                                      <p:cBhvr>
                                        <p:cTn id="21" dur="500"/>
                                        <p:tgtEl>
                                          <p:spTgt spid="3">
                                            <p:txEl>
                                              <p:pRg st="5" end="5"/>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fade">
                                      <p:cBhvr>
                                        <p:cTn id="24" dur="500"/>
                                        <p:tgtEl>
                                          <p:spTgt spid="3">
                                            <p:txEl>
                                              <p:pRg st="6" end="6"/>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animEffect transition="in" filter="fade">
                                      <p:cBhvr>
                                        <p:cTn id="29" dur="500"/>
                                        <p:tgtEl>
                                          <p:spTgt spid="3">
                                            <p:txEl>
                                              <p:pRg st="7" end="7"/>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3">
                                            <p:txEl>
                                              <p:pRg st="8" end="8"/>
                                            </p:txEl>
                                          </p:spTgt>
                                        </p:tgtEl>
                                        <p:attrNameLst>
                                          <p:attrName>style.visibility</p:attrName>
                                        </p:attrNameLst>
                                      </p:cBhvr>
                                      <p:to>
                                        <p:strVal val="visible"/>
                                      </p:to>
                                    </p:set>
                                    <p:animEffect transition="in" filter="fade">
                                      <p:cBhvr>
                                        <p:cTn id="32" dur="500"/>
                                        <p:tgtEl>
                                          <p:spTgt spid="3">
                                            <p:txEl>
                                              <p:pRg st="8" end="8"/>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animEffect transition="in" filter="fade">
                                      <p:cBhvr>
                                        <p:cTn id="35" dur="500"/>
                                        <p:tgtEl>
                                          <p:spTgt spid="3">
                                            <p:txEl>
                                              <p:pRg st="9" end="9"/>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3">
                                            <p:txEl>
                                              <p:pRg st="10" end="10"/>
                                            </p:txEl>
                                          </p:spTgt>
                                        </p:tgtEl>
                                        <p:attrNameLst>
                                          <p:attrName>style.visibility</p:attrName>
                                        </p:attrNameLst>
                                      </p:cBhvr>
                                      <p:to>
                                        <p:strVal val="visible"/>
                                      </p:to>
                                    </p:set>
                                    <p:animEffect transition="in" filter="fade">
                                      <p:cBhvr>
                                        <p:cTn id="40" dur="500"/>
                                        <p:tgtEl>
                                          <p:spTgt spid="3">
                                            <p:txEl>
                                              <p:pRg st="10" end="10"/>
                                            </p:txEl>
                                          </p:spTgt>
                                        </p:tgtEl>
                                      </p:cBhvr>
                                    </p:animEffect>
                                  </p:childTnLst>
                                </p:cTn>
                              </p:par>
                              <p:par>
                                <p:cTn id="41" presetID="10" presetClass="entr" presetSubtype="0" fill="hold" nodeType="withEffect">
                                  <p:stCondLst>
                                    <p:cond delay="0"/>
                                  </p:stCondLst>
                                  <p:childTnLst>
                                    <p:set>
                                      <p:cBhvr>
                                        <p:cTn id="42" dur="1" fill="hold">
                                          <p:stCondLst>
                                            <p:cond delay="0"/>
                                          </p:stCondLst>
                                        </p:cTn>
                                        <p:tgtEl>
                                          <p:spTgt spid="3">
                                            <p:txEl>
                                              <p:pRg st="11" end="11"/>
                                            </p:txEl>
                                          </p:spTgt>
                                        </p:tgtEl>
                                        <p:attrNameLst>
                                          <p:attrName>style.visibility</p:attrName>
                                        </p:attrNameLst>
                                      </p:cBhvr>
                                      <p:to>
                                        <p:strVal val="visible"/>
                                      </p:to>
                                    </p:set>
                                    <p:animEffect transition="in" filter="fade">
                                      <p:cBhvr>
                                        <p:cTn id="43"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操作系统概述</a:t>
            </a:r>
            <a:endParaRPr lang="en-US" dirty="0"/>
          </a:p>
        </p:txBody>
      </p:sp>
      <p:sp>
        <p:nvSpPr>
          <p:cNvPr id="3" name="内容占位符 2"/>
          <p:cNvSpPr>
            <a:spLocks noGrp="1"/>
          </p:cNvSpPr>
          <p:nvPr>
            <p:ph idx="1"/>
          </p:nvPr>
        </p:nvSpPr>
        <p:spPr>
          <a:xfrm>
            <a:off x="248700" y="1334292"/>
            <a:ext cx="8996900" cy="5013851"/>
          </a:xfrm>
        </p:spPr>
        <p:txBody>
          <a:bodyPr/>
          <a:lstStyle/>
          <a:p>
            <a:pPr marL="0" indent="0">
              <a:buNone/>
            </a:pPr>
            <a:r>
              <a:rPr lang="zh-CN" altLang="en-US" dirty="0"/>
              <a:t>操作系统的功能</a:t>
            </a:r>
            <a:r>
              <a:rPr lang="en-US" altLang="zh-CN" dirty="0"/>
              <a:t>:</a:t>
            </a:r>
          </a:p>
          <a:p>
            <a:pPr>
              <a:buFont typeface="Wingdings" charset="2"/>
              <a:buChar char="Ø"/>
            </a:pPr>
            <a:r>
              <a:rPr lang="en-US" dirty="0"/>
              <a:t> </a:t>
            </a:r>
            <a:r>
              <a:rPr lang="zh-CN" altLang="en-US" b="1" dirty="0">
                <a:latin typeface="Times New Roman" pitchFamily="18" charset="0"/>
                <a:cs typeface="Times New Roman" pitchFamily="18" charset="0"/>
              </a:rPr>
              <a:t>计算机系统资源的管理者</a:t>
            </a:r>
            <a:endParaRPr lang="en-US" altLang="zh-CN" b="1" dirty="0">
              <a:latin typeface="Times New Roman" pitchFamily="18" charset="0"/>
              <a:cs typeface="Times New Roman" pitchFamily="18" charset="0"/>
            </a:endParaRPr>
          </a:p>
          <a:p>
            <a:pPr lvl="1"/>
            <a:r>
              <a:rPr lang="zh-CN" altLang="en-US" dirty="0">
                <a:latin typeface="Times New Roman" pitchFamily="18" charset="0"/>
                <a:cs typeface="Times New Roman" pitchFamily="18" charset="0"/>
              </a:rPr>
              <a:t>处理器（</a:t>
            </a:r>
            <a:r>
              <a:rPr lang="en-US" altLang="zh-CN" dirty="0">
                <a:latin typeface="Times New Roman" pitchFamily="18" charset="0"/>
                <a:cs typeface="Times New Roman" pitchFamily="18" charset="0"/>
              </a:rPr>
              <a:t>CPU</a:t>
            </a:r>
            <a:r>
              <a:rPr lang="zh-CN" altLang="en-US" dirty="0">
                <a:latin typeface="Times New Roman" pitchFamily="18" charset="0"/>
                <a:cs typeface="Times New Roman" pitchFamily="18" charset="0"/>
              </a:rPr>
              <a:t>）管理</a:t>
            </a:r>
            <a:endParaRPr lang="en-US" altLang="zh-CN" dirty="0">
              <a:latin typeface="Times New Roman" pitchFamily="18" charset="0"/>
              <a:cs typeface="Times New Roman" pitchFamily="18" charset="0"/>
            </a:endParaRPr>
          </a:p>
          <a:p>
            <a:pPr lvl="1"/>
            <a:r>
              <a:rPr lang="zh-CN" altLang="en-US" dirty="0">
                <a:latin typeface="Times New Roman" pitchFamily="18" charset="0"/>
                <a:cs typeface="Times New Roman" pitchFamily="18" charset="0"/>
              </a:rPr>
              <a:t>存储器（</a:t>
            </a:r>
            <a:r>
              <a:rPr lang="en-US" altLang="zh-CN" dirty="0">
                <a:latin typeface="Times New Roman" pitchFamily="18" charset="0"/>
                <a:cs typeface="Times New Roman" pitchFamily="18" charset="0"/>
              </a:rPr>
              <a:t>Memory</a:t>
            </a:r>
            <a:r>
              <a:rPr lang="zh-CN" altLang="en-US" dirty="0">
                <a:latin typeface="Times New Roman" pitchFamily="18" charset="0"/>
                <a:cs typeface="Times New Roman" pitchFamily="18" charset="0"/>
              </a:rPr>
              <a:t>）管理</a:t>
            </a:r>
            <a:endParaRPr lang="en-US" altLang="zh-CN" dirty="0">
              <a:latin typeface="Times New Roman" pitchFamily="18" charset="0"/>
              <a:cs typeface="Times New Roman" pitchFamily="18" charset="0"/>
            </a:endParaRPr>
          </a:p>
          <a:p>
            <a:pPr lvl="1"/>
            <a:r>
              <a:rPr lang="zh-CN" altLang="en-US" dirty="0">
                <a:latin typeface="Times New Roman" pitchFamily="18" charset="0"/>
                <a:cs typeface="Times New Roman" pitchFamily="18" charset="0"/>
              </a:rPr>
              <a:t>文件（</a:t>
            </a:r>
            <a:r>
              <a:rPr lang="en-US" altLang="zh-CN" dirty="0">
                <a:latin typeface="Times New Roman" pitchFamily="18" charset="0"/>
                <a:cs typeface="Times New Roman" pitchFamily="18" charset="0"/>
              </a:rPr>
              <a:t>Storage</a:t>
            </a:r>
            <a:r>
              <a:rPr lang="zh-CN" altLang="en-US" dirty="0">
                <a:latin typeface="Times New Roman" pitchFamily="18" charset="0"/>
                <a:cs typeface="Times New Roman" pitchFamily="18" charset="0"/>
              </a:rPr>
              <a:t>）管理</a:t>
            </a:r>
            <a:endParaRPr lang="en-US" altLang="zh-CN" dirty="0">
              <a:latin typeface="Times New Roman" pitchFamily="18" charset="0"/>
              <a:cs typeface="Times New Roman" pitchFamily="18" charset="0"/>
            </a:endParaRPr>
          </a:p>
          <a:p>
            <a:pPr lvl="1"/>
            <a:r>
              <a:rPr lang="zh-CN" altLang="en-US" dirty="0">
                <a:latin typeface="Times New Roman" pitchFamily="18" charset="0"/>
                <a:cs typeface="Times New Roman" pitchFamily="18" charset="0"/>
              </a:rPr>
              <a:t>设备（</a:t>
            </a:r>
            <a:r>
              <a:rPr lang="en-US" altLang="zh-CN" dirty="0">
                <a:latin typeface="Times New Roman" pitchFamily="18" charset="0"/>
                <a:cs typeface="Times New Roman" pitchFamily="18" charset="0"/>
              </a:rPr>
              <a:t>I/O</a:t>
            </a:r>
            <a:r>
              <a:rPr lang="zh-CN" altLang="en-US" dirty="0">
                <a:latin typeface="Times New Roman" pitchFamily="18" charset="0"/>
                <a:cs typeface="Times New Roman" pitchFamily="18" charset="0"/>
              </a:rPr>
              <a:t>）管理</a:t>
            </a:r>
            <a:endParaRPr lang="en-US" altLang="zh-CN" dirty="0">
              <a:latin typeface="Times New Roman" pitchFamily="18" charset="0"/>
              <a:cs typeface="Times New Roman" pitchFamily="18" charset="0"/>
            </a:endParaRPr>
          </a:p>
          <a:p>
            <a:pPr>
              <a:buFont typeface="Wingdings" charset="2"/>
              <a:buChar char="Ø"/>
            </a:pPr>
            <a:r>
              <a:rPr lang="en-US" dirty="0">
                <a:latin typeface="Times New Roman" pitchFamily="18" charset="0"/>
                <a:cs typeface="Times New Roman" pitchFamily="18" charset="0"/>
              </a:rPr>
              <a:t>  </a:t>
            </a:r>
            <a:r>
              <a:rPr lang="zh-CN" altLang="en-US" b="1" dirty="0">
                <a:latin typeface="Times New Roman" pitchFamily="18" charset="0"/>
                <a:cs typeface="Times New Roman" pitchFamily="18" charset="0"/>
              </a:rPr>
              <a:t>用户与计算机硬件系统之间的接口</a:t>
            </a:r>
            <a:endParaRPr lang="en-US" altLang="zh-CN" b="1" dirty="0">
              <a:latin typeface="Times New Roman" pitchFamily="18" charset="0"/>
              <a:cs typeface="Times New Roman" pitchFamily="18" charset="0"/>
            </a:endParaRPr>
          </a:p>
          <a:p>
            <a:pPr lvl="1"/>
            <a:r>
              <a:rPr lang="zh-CN" altLang="en-US" dirty="0">
                <a:latin typeface="Times New Roman" pitchFamily="18" charset="0"/>
                <a:cs typeface="Times New Roman" pitchFamily="18" charset="0"/>
              </a:rPr>
              <a:t>命令接口：联机控制 </a:t>
            </a:r>
            <a:r>
              <a:rPr lang="en-US" altLang="zh-CN" dirty="0">
                <a:latin typeface="Times New Roman" pitchFamily="18" charset="0"/>
                <a:cs typeface="Times New Roman" pitchFamily="18" charset="0"/>
              </a:rPr>
              <a:t>(</a:t>
            </a:r>
            <a:r>
              <a:rPr lang="zh-CN" altLang="en-US" dirty="0">
                <a:latin typeface="Times New Roman" pitchFamily="18" charset="0"/>
                <a:cs typeface="Times New Roman" pitchFamily="18" charset="0"/>
              </a:rPr>
              <a:t>交互式</a:t>
            </a:r>
            <a:r>
              <a:rPr lang="en-US" altLang="zh-CN" dirty="0">
                <a:latin typeface="Times New Roman" pitchFamily="18" charset="0"/>
                <a:cs typeface="Times New Roman" pitchFamily="18" charset="0"/>
              </a:rPr>
              <a:t>)</a:t>
            </a:r>
            <a:r>
              <a:rPr lang="zh-CN" altLang="en-US" dirty="0">
                <a:latin typeface="Times New Roman" pitchFamily="18" charset="0"/>
                <a:cs typeface="Times New Roman" pitchFamily="18" charset="0"/>
              </a:rPr>
              <a:t>；脱机控制 </a:t>
            </a:r>
            <a:r>
              <a:rPr lang="en-US" altLang="zh-CN" dirty="0">
                <a:latin typeface="Times New Roman" pitchFamily="18" charset="0"/>
                <a:cs typeface="Times New Roman" pitchFamily="18" charset="0"/>
              </a:rPr>
              <a:t>(</a:t>
            </a:r>
            <a:r>
              <a:rPr lang="zh-CN" altLang="en-US" dirty="0">
                <a:latin typeface="Times New Roman" pitchFamily="18" charset="0"/>
                <a:cs typeface="Times New Roman" pitchFamily="18" charset="0"/>
              </a:rPr>
              <a:t>批处理</a:t>
            </a:r>
            <a:r>
              <a:rPr lang="en-US" altLang="zh-CN" dirty="0">
                <a:latin typeface="Times New Roman" pitchFamily="18" charset="0"/>
                <a:cs typeface="Times New Roman" pitchFamily="18" charset="0"/>
              </a:rPr>
              <a:t>)</a:t>
            </a:r>
          </a:p>
          <a:p>
            <a:pPr lvl="1"/>
            <a:r>
              <a:rPr lang="zh-CN" altLang="en-US" dirty="0">
                <a:latin typeface="Times New Roman" pitchFamily="18" charset="0"/>
                <a:cs typeface="Times New Roman" pitchFamily="18" charset="0"/>
              </a:rPr>
              <a:t>程序接口：一组系统调用命令组成</a:t>
            </a:r>
            <a:r>
              <a:rPr lang="en-US" altLang="zh-CN" dirty="0">
                <a:latin typeface="Times New Roman" pitchFamily="18" charset="0"/>
                <a:cs typeface="Times New Roman" pitchFamily="18" charset="0"/>
              </a:rPr>
              <a:t>, </a:t>
            </a:r>
            <a:r>
              <a:rPr lang="zh-CN" altLang="en-US" dirty="0">
                <a:latin typeface="Times New Roman" pitchFamily="18" charset="0"/>
                <a:cs typeface="Times New Roman" pitchFamily="18" charset="0"/>
              </a:rPr>
              <a:t>用户需要使用这些</a:t>
            </a:r>
            <a:endParaRPr lang="en-US" altLang="zh-CN" dirty="0">
              <a:latin typeface="Times New Roman" pitchFamily="18" charset="0"/>
              <a:cs typeface="Times New Roman" pitchFamily="18" charset="0"/>
            </a:endParaRPr>
          </a:p>
          <a:p>
            <a:pPr marL="457200" lvl="1" indent="0">
              <a:buNone/>
            </a:pPr>
            <a:r>
              <a:rPr lang="en-US" altLang="zh-CN" dirty="0">
                <a:latin typeface="Times New Roman" pitchFamily="18" charset="0"/>
                <a:cs typeface="Times New Roman" pitchFamily="18" charset="0"/>
              </a:rPr>
              <a:t>                       </a:t>
            </a:r>
            <a:r>
              <a:rPr lang="zh-CN" altLang="en-US" dirty="0">
                <a:latin typeface="Times New Roman" pitchFamily="18" charset="0"/>
                <a:cs typeface="Times New Roman" pitchFamily="18" charset="0"/>
              </a:rPr>
              <a:t>系统调用来请求操作系统提供服务 </a:t>
            </a:r>
            <a:endParaRPr lang="en-US" altLang="zh-CN" dirty="0">
              <a:latin typeface="Times New Roman" pitchFamily="18" charset="0"/>
              <a:cs typeface="Times New Roman" pitchFamily="18" charset="0"/>
            </a:endParaRPr>
          </a:p>
          <a:p>
            <a:pPr marL="457200" lvl="1" indent="0">
              <a:buNone/>
            </a:pPr>
            <a:r>
              <a:rPr lang="en-US" altLang="zh-CN" dirty="0">
                <a:latin typeface="Times New Roman" pitchFamily="18" charset="0"/>
                <a:cs typeface="Times New Roman" pitchFamily="18" charset="0"/>
              </a:rPr>
              <a:t>                        (</a:t>
            </a:r>
            <a:r>
              <a:rPr lang="zh-CN" altLang="en-US" dirty="0">
                <a:latin typeface="Times New Roman" pitchFamily="18" charset="0"/>
                <a:cs typeface="Times New Roman" pitchFamily="18" charset="0"/>
              </a:rPr>
              <a:t>如外设、磁盘、内存分配和回收等</a:t>
            </a:r>
            <a:r>
              <a:rPr lang="en-US" altLang="zh-CN" dirty="0">
                <a:latin typeface="Times New Roman" pitchFamily="18" charset="0"/>
                <a:cs typeface="Times New Roman" pitchFamily="18" charset="0"/>
              </a:rPr>
              <a:t>)</a:t>
            </a:r>
          </a:p>
          <a:p>
            <a:pPr marL="0" indent="0">
              <a:buNone/>
            </a:pPr>
            <a:endParaRPr lang="en-US" dirty="0">
              <a:latin typeface="Times New Roman" pitchFamily="18" charset="0"/>
              <a:cs typeface="Times New Roman" pitchFamily="18" charset="0"/>
            </a:endParaRPr>
          </a:p>
        </p:txBody>
      </p:sp>
      <p:sp>
        <p:nvSpPr>
          <p:cNvPr id="4" name="灯片编号占位符 3"/>
          <p:cNvSpPr>
            <a:spLocks noGrp="1"/>
          </p:cNvSpPr>
          <p:nvPr>
            <p:ph type="sldNum" sz="quarter" idx="12"/>
          </p:nvPr>
        </p:nvSpPr>
        <p:spPr/>
        <p:txBody>
          <a:bodyPr/>
          <a:lstStyle/>
          <a:p>
            <a:pPr>
              <a:defRPr/>
            </a:pPr>
            <a:fld id="{0C78537A-5010-4545-89DA-8A8915DB7A41}" type="slidenum">
              <a:rPr lang="en-US" altLang="zh-CN" smtClean="0"/>
              <a:t>26</a:t>
            </a:fld>
            <a:endParaRPr lang="en-US" altLang="zh-C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fade">
                                      <p:cBhvr>
                                        <p:cTn id="13" dur="500"/>
                                        <p:tgtEl>
                                          <p:spTgt spid="3">
                                            <p:txEl>
                                              <p:pRg st="3" end="3"/>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4" end="4"/>
                                            </p:txEl>
                                          </p:spTgt>
                                        </p:tgtEl>
                                        <p:attrNameLst>
                                          <p:attrName>style.visibility</p:attrName>
                                        </p:attrNameLst>
                                      </p:cBhvr>
                                      <p:to>
                                        <p:strVal val="visible"/>
                                      </p:to>
                                    </p:set>
                                    <p:animEffect transition="in" filter="fade">
                                      <p:cBhvr>
                                        <p:cTn id="16" dur="500"/>
                                        <p:tgtEl>
                                          <p:spTgt spid="3">
                                            <p:txEl>
                                              <p:pRg st="4" end="4"/>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animEffect transition="in" filter="fade">
                                      <p:cBhvr>
                                        <p:cTn id="19" dur="500"/>
                                        <p:tgtEl>
                                          <p:spTgt spid="3">
                                            <p:txEl>
                                              <p:pRg st="5" end="5"/>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fade">
                                      <p:cBhvr>
                                        <p:cTn id="24" dur="500"/>
                                        <p:tgtEl>
                                          <p:spTgt spid="3">
                                            <p:txEl>
                                              <p:pRg st="6" end="6"/>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fade">
                                      <p:cBhvr>
                                        <p:cTn id="27" dur="500"/>
                                        <p:tgtEl>
                                          <p:spTgt spid="3">
                                            <p:txEl>
                                              <p:pRg st="7" end="7"/>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animEffect transition="in" filter="fade">
                                      <p:cBhvr>
                                        <p:cTn id="30" dur="500"/>
                                        <p:tgtEl>
                                          <p:spTgt spid="3">
                                            <p:txEl>
                                              <p:pRg st="8" end="8"/>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animEffect transition="in" filter="fade">
                                      <p:cBhvr>
                                        <p:cTn id="33" dur="500"/>
                                        <p:tgtEl>
                                          <p:spTgt spid="3">
                                            <p:txEl>
                                              <p:pRg st="9" end="9"/>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3">
                                            <p:txEl>
                                              <p:pRg st="10" end="10"/>
                                            </p:txEl>
                                          </p:spTgt>
                                        </p:tgtEl>
                                        <p:attrNameLst>
                                          <p:attrName>style.visibility</p:attrName>
                                        </p:attrNameLst>
                                      </p:cBhvr>
                                      <p:to>
                                        <p:strVal val="visible"/>
                                      </p:to>
                                    </p:set>
                                    <p:animEffect transition="in" filter="fade">
                                      <p:cBhvr>
                                        <p:cTn id="36"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操作系统概述</a:t>
            </a:r>
            <a:endParaRPr lang="en-US" dirty="0"/>
          </a:p>
        </p:txBody>
      </p:sp>
      <p:sp>
        <p:nvSpPr>
          <p:cNvPr id="3" name="内容占位符 2"/>
          <p:cNvSpPr>
            <a:spLocks noGrp="1"/>
          </p:cNvSpPr>
          <p:nvPr>
            <p:ph idx="1"/>
          </p:nvPr>
        </p:nvSpPr>
        <p:spPr>
          <a:xfrm>
            <a:off x="248700" y="1334292"/>
            <a:ext cx="8996900" cy="5013851"/>
          </a:xfrm>
        </p:spPr>
        <p:txBody>
          <a:bodyPr/>
          <a:lstStyle/>
          <a:p>
            <a:pPr marL="0" indent="0">
              <a:buNone/>
            </a:pPr>
            <a:r>
              <a:rPr lang="zh-CN" altLang="en-US" dirty="0"/>
              <a:t>操作系统的分类</a:t>
            </a:r>
            <a:r>
              <a:rPr lang="en-US" altLang="zh-CN" dirty="0"/>
              <a:t>:</a:t>
            </a:r>
          </a:p>
          <a:p>
            <a:pPr>
              <a:buFont typeface="Wingdings" charset="2"/>
              <a:buChar char="Ø"/>
            </a:pPr>
            <a:r>
              <a:rPr lang="en-US" dirty="0"/>
              <a:t> </a:t>
            </a:r>
            <a:r>
              <a:rPr lang="zh-CN" altLang="en-US" b="1" dirty="0"/>
              <a:t>单道操作系统</a:t>
            </a:r>
            <a:endParaRPr lang="en-US" altLang="zh-CN" b="1" dirty="0">
              <a:latin typeface="Times New Roman" pitchFamily="18" charset="0"/>
              <a:cs typeface="Times New Roman" pitchFamily="18" charset="0"/>
            </a:endParaRPr>
          </a:p>
          <a:p>
            <a:pPr lvl="1"/>
            <a:r>
              <a:rPr lang="zh-CN" altLang="en-US" dirty="0">
                <a:latin typeface="Times New Roman" pitchFamily="18" charset="0"/>
                <a:cs typeface="Times New Roman" pitchFamily="18" charset="0"/>
              </a:rPr>
              <a:t> 多个进程按照先来先服务的方式顺序执行 </a:t>
            </a:r>
            <a:r>
              <a:rPr lang="en-US" altLang="zh-CN" dirty="0">
                <a:latin typeface="Times New Roman" pitchFamily="18" charset="0"/>
                <a:cs typeface="Times New Roman" pitchFamily="18" charset="0"/>
              </a:rPr>
              <a:t>(</a:t>
            </a:r>
            <a:r>
              <a:rPr lang="zh-CN" altLang="en-US" dirty="0">
                <a:latin typeface="Times New Roman" pitchFamily="18" charset="0"/>
                <a:cs typeface="Times New Roman" pitchFamily="18" charset="0"/>
              </a:rPr>
              <a:t>排队系统</a:t>
            </a:r>
            <a:r>
              <a:rPr lang="en-US" altLang="zh-CN" dirty="0">
                <a:latin typeface="Times New Roman" pitchFamily="18" charset="0"/>
                <a:cs typeface="Times New Roman" pitchFamily="18" charset="0"/>
              </a:rPr>
              <a:t>)</a:t>
            </a:r>
          </a:p>
          <a:p>
            <a:pPr lvl="1"/>
            <a:r>
              <a:rPr lang="zh-CN" altLang="en-US" dirty="0">
                <a:latin typeface="Times New Roman" pitchFamily="18" charset="0"/>
                <a:cs typeface="Times New Roman" pitchFamily="18" charset="0"/>
              </a:rPr>
              <a:t> 内存中只有一个进程运行且它需要执行完毕 </a:t>
            </a:r>
            <a:r>
              <a:rPr lang="en-US" altLang="zh-CN" dirty="0">
                <a:latin typeface="Times New Roman" pitchFamily="18" charset="0"/>
                <a:cs typeface="Times New Roman" pitchFamily="18" charset="0"/>
              </a:rPr>
              <a:t>(</a:t>
            </a:r>
            <a:r>
              <a:rPr lang="zh-CN" altLang="en-US" dirty="0">
                <a:latin typeface="Times New Roman" pitchFamily="18" charset="0"/>
                <a:cs typeface="Times New Roman" pitchFamily="18" charset="0"/>
              </a:rPr>
              <a:t>独占内存</a:t>
            </a:r>
            <a:r>
              <a:rPr lang="en-US" altLang="zh-CN" dirty="0">
                <a:latin typeface="Times New Roman" pitchFamily="18" charset="0"/>
                <a:cs typeface="Times New Roman" pitchFamily="18" charset="0"/>
              </a:rPr>
              <a:t>)</a:t>
            </a:r>
          </a:p>
          <a:p>
            <a:pPr lvl="1">
              <a:buFont typeface="Wingdings" charset="2"/>
              <a:buChar char="û"/>
            </a:pPr>
            <a:r>
              <a:rPr lang="en-US" altLang="zh-CN" dirty="0">
                <a:latin typeface="Times New Roman" pitchFamily="18" charset="0"/>
                <a:cs typeface="Times New Roman" pitchFamily="18" charset="0"/>
              </a:rPr>
              <a:t> </a:t>
            </a:r>
            <a:r>
              <a:rPr lang="zh-CN" altLang="en-US" b="1" dirty="0">
                <a:latin typeface="Times New Roman" pitchFamily="18" charset="0"/>
                <a:cs typeface="Times New Roman" pitchFamily="18" charset="0"/>
              </a:rPr>
              <a:t>在运行时</a:t>
            </a:r>
            <a:r>
              <a:rPr lang="en-US" altLang="zh-CN" b="1" dirty="0">
                <a:latin typeface="Times New Roman" pitchFamily="18" charset="0"/>
                <a:cs typeface="Times New Roman" pitchFamily="18" charset="0"/>
              </a:rPr>
              <a:t>, </a:t>
            </a:r>
            <a:r>
              <a:rPr lang="zh-CN" altLang="en-US" b="1" dirty="0">
                <a:latin typeface="Times New Roman" pitchFamily="18" charset="0"/>
                <a:cs typeface="Times New Roman" pitchFamily="18" charset="0"/>
              </a:rPr>
              <a:t>高速</a:t>
            </a:r>
            <a:r>
              <a:rPr lang="en-US" altLang="zh-CN" b="1" dirty="0">
                <a:latin typeface="Times New Roman" pitchFamily="18" charset="0"/>
                <a:cs typeface="Times New Roman" pitchFamily="18" charset="0"/>
              </a:rPr>
              <a:t>CPU</a:t>
            </a:r>
            <a:r>
              <a:rPr lang="zh-CN" altLang="en-US" b="1" dirty="0">
                <a:latin typeface="Times New Roman" pitchFamily="18" charset="0"/>
                <a:cs typeface="Times New Roman" pitchFamily="18" charset="0"/>
              </a:rPr>
              <a:t>会等待低速</a:t>
            </a:r>
            <a:r>
              <a:rPr lang="en-US" altLang="zh-CN" b="1" dirty="0">
                <a:latin typeface="Times New Roman" pitchFamily="18" charset="0"/>
                <a:cs typeface="Times New Roman" pitchFamily="18" charset="0"/>
              </a:rPr>
              <a:t>I/O</a:t>
            </a:r>
            <a:r>
              <a:rPr lang="zh-CN" altLang="en-US" b="1" dirty="0">
                <a:latin typeface="Times New Roman" pitchFamily="18" charset="0"/>
                <a:cs typeface="Times New Roman" pitchFamily="18" charset="0"/>
              </a:rPr>
              <a:t>完成</a:t>
            </a:r>
            <a:r>
              <a:rPr lang="en-US" altLang="zh-CN" b="1" dirty="0">
                <a:latin typeface="Times New Roman" pitchFamily="18" charset="0"/>
                <a:cs typeface="Times New Roman" pitchFamily="18" charset="0"/>
              </a:rPr>
              <a:t>, </a:t>
            </a:r>
            <a:r>
              <a:rPr lang="zh-CN" altLang="en-US" b="1" dirty="0">
                <a:latin typeface="Times New Roman" pitchFamily="18" charset="0"/>
                <a:cs typeface="Times New Roman" pitchFamily="18" charset="0"/>
              </a:rPr>
              <a:t>限制系统吞吐量</a:t>
            </a:r>
            <a:endParaRPr lang="en-US" altLang="zh-CN" b="1" dirty="0">
              <a:latin typeface="Times New Roman" pitchFamily="18" charset="0"/>
              <a:cs typeface="Times New Roman" pitchFamily="18" charset="0"/>
            </a:endParaRPr>
          </a:p>
          <a:p>
            <a:pPr>
              <a:buFont typeface="Wingdings" charset="2"/>
              <a:buChar char="Ø"/>
            </a:pPr>
            <a:r>
              <a:rPr lang="en-US" dirty="0">
                <a:latin typeface="Times New Roman" pitchFamily="18" charset="0"/>
                <a:cs typeface="Times New Roman" pitchFamily="18" charset="0"/>
              </a:rPr>
              <a:t>  </a:t>
            </a:r>
            <a:r>
              <a:rPr lang="zh-CN" altLang="en-US" b="1" dirty="0">
                <a:latin typeface="Times New Roman" pitchFamily="18" charset="0"/>
                <a:cs typeface="Times New Roman" pitchFamily="18" charset="0"/>
              </a:rPr>
              <a:t>多道操作系统</a:t>
            </a:r>
            <a:endParaRPr lang="en-US" altLang="zh-CN" b="1" dirty="0">
              <a:latin typeface="Times New Roman" pitchFamily="18" charset="0"/>
              <a:cs typeface="Times New Roman" pitchFamily="18" charset="0"/>
            </a:endParaRPr>
          </a:p>
          <a:p>
            <a:pPr lvl="1"/>
            <a:r>
              <a:rPr lang="en-US" dirty="0">
                <a:latin typeface="Times New Roman" pitchFamily="18" charset="0"/>
                <a:cs typeface="Times New Roman" pitchFamily="18" charset="0"/>
              </a:rPr>
              <a:t> </a:t>
            </a:r>
            <a:r>
              <a:rPr lang="zh-CN" altLang="en-US" dirty="0">
                <a:latin typeface="Times New Roman" pitchFamily="18" charset="0"/>
                <a:cs typeface="Times New Roman" pitchFamily="18" charset="0"/>
              </a:rPr>
              <a:t>内存中同时存放多个相互独立的进程</a:t>
            </a:r>
            <a:endParaRPr lang="en-US" altLang="zh-CN" dirty="0">
              <a:latin typeface="Times New Roman" pitchFamily="18" charset="0"/>
              <a:cs typeface="Times New Roman" pitchFamily="18" charset="0"/>
            </a:endParaRPr>
          </a:p>
          <a:p>
            <a:pPr lvl="1"/>
            <a:r>
              <a:rPr lang="zh-CN" altLang="en-US" dirty="0">
                <a:latin typeface="Times New Roman" pitchFamily="18" charset="0"/>
                <a:cs typeface="Times New Roman" pitchFamily="18" charset="0"/>
              </a:rPr>
              <a:t> </a:t>
            </a:r>
            <a:r>
              <a:rPr lang="zh-CN" altLang="en-US" b="1" dirty="0">
                <a:solidFill>
                  <a:srgbClr val="FF0000"/>
                </a:solidFill>
                <a:latin typeface="Times New Roman" pitchFamily="18" charset="0"/>
                <a:cs typeface="Times New Roman" pitchFamily="18" charset="0"/>
              </a:rPr>
              <a:t>宏观上并行 </a:t>
            </a:r>
            <a:r>
              <a:rPr lang="en-US" altLang="zh-CN" b="1" dirty="0">
                <a:solidFill>
                  <a:srgbClr val="FF0000"/>
                </a:solidFill>
                <a:latin typeface="Times New Roman" pitchFamily="18" charset="0"/>
                <a:cs typeface="Times New Roman" pitchFamily="18" charset="0"/>
              </a:rPr>
              <a:t>(</a:t>
            </a:r>
            <a:r>
              <a:rPr lang="zh-CN" altLang="en-US" b="1" dirty="0">
                <a:solidFill>
                  <a:srgbClr val="FF0000"/>
                </a:solidFill>
                <a:latin typeface="Times New Roman" pitchFamily="18" charset="0"/>
                <a:cs typeface="Times New Roman" pitchFamily="18" charset="0"/>
              </a:rPr>
              <a:t>先后开始各自的运行</a:t>
            </a:r>
            <a:r>
              <a:rPr lang="en-US" altLang="zh-CN" b="1" dirty="0">
                <a:solidFill>
                  <a:srgbClr val="FF0000"/>
                </a:solidFill>
                <a:latin typeface="Times New Roman" pitchFamily="18" charset="0"/>
                <a:cs typeface="Times New Roman" pitchFamily="18" charset="0"/>
              </a:rPr>
              <a:t>, </a:t>
            </a:r>
            <a:r>
              <a:rPr lang="zh-CN" altLang="en-US" b="1" dirty="0">
                <a:solidFill>
                  <a:srgbClr val="FF0000"/>
                </a:solidFill>
                <a:latin typeface="Times New Roman" pitchFamily="18" charset="0"/>
                <a:cs typeface="Times New Roman" pitchFamily="18" charset="0"/>
              </a:rPr>
              <a:t>但都未运行完毕</a:t>
            </a:r>
            <a:r>
              <a:rPr lang="en-US" altLang="zh-CN" b="1" dirty="0">
                <a:solidFill>
                  <a:srgbClr val="FF0000"/>
                </a:solidFill>
                <a:latin typeface="Times New Roman" pitchFamily="18" charset="0"/>
                <a:cs typeface="Times New Roman" pitchFamily="18" charset="0"/>
              </a:rPr>
              <a:t>)</a:t>
            </a:r>
          </a:p>
          <a:p>
            <a:pPr lvl="1"/>
            <a:r>
              <a:rPr lang="en-US" altLang="zh-CN" b="1" dirty="0">
                <a:latin typeface="Times New Roman" pitchFamily="18" charset="0"/>
                <a:cs typeface="Times New Roman" pitchFamily="18" charset="0"/>
              </a:rPr>
              <a:t> </a:t>
            </a:r>
            <a:r>
              <a:rPr lang="zh-CN" altLang="en-US" b="1" dirty="0">
                <a:solidFill>
                  <a:srgbClr val="FF0000"/>
                </a:solidFill>
                <a:latin typeface="Times New Roman" pitchFamily="18" charset="0"/>
                <a:cs typeface="Times New Roman" pitchFamily="18" charset="0"/>
              </a:rPr>
              <a:t>微观上串行 </a:t>
            </a:r>
            <a:r>
              <a:rPr lang="en-US" altLang="zh-CN" b="1" dirty="0">
                <a:solidFill>
                  <a:srgbClr val="FF0000"/>
                </a:solidFill>
                <a:latin typeface="Times New Roman" pitchFamily="18" charset="0"/>
                <a:cs typeface="Times New Roman" pitchFamily="18" charset="0"/>
              </a:rPr>
              <a:t>(</a:t>
            </a:r>
            <a:r>
              <a:rPr lang="zh-CN" altLang="en-US" b="1" dirty="0">
                <a:solidFill>
                  <a:srgbClr val="FF0000"/>
                </a:solidFill>
                <a:latin typeface="Times New Roman" pitchFamily="18" charset="0"/>
                <a:cs typeface="Times New Roman" pitchFamily="18" charset="0"/>
              </a:rPr>
              <a:t>轮流占有</a:t>
            </a:r>
            <a:r>
              <a:rPr lang="en-US" altLang="zh-CN" b="1" dirty="0">
                <a:solidFill>
                  <a:srgbClr val="FF0000"/>
                </a:solidFill>
                <a:latin typeface="Times New Roman" pitchFamily="18" charset="0"/>
                <a:cs typeface="Times New Roman" pitchFamily="18" charset="0"/>
              </a:rPr>
              <a:t>CPU)</a:t>
            </a:r>
          </a:p>
          <a:p>
            <a:pPr lvl="1">
              <a:buFont typeface="Wingdings" charset="2"/>
              <a:buChar char="ü"/>
            </a:pPr>
            <a:r>
              <a:rPr lang="en-US" dirty="0">
                <a:latin typeface="Times New Roman" pitchFamily="18" charset="0"/>
                <a:cs typeface="Times New Roman" pitchFamily="18" charset="0"/>
              </a:rPr>
              <a:t> </a:t>
            </a:r>
            <a:r>
              <a:rPr lang="zh-CN" altLang="en-US" dirty="0">
                <a:latin typeface="Times New Roman" pitchFamily="18" charset="0"/>
                <a:cs typeface="Times New Roman" pitchFamily="18" charset="0"/>
              </a:rPr>
              <a:t>资源利用率和系统吞吐量均增大</a:t>
            </a:r>
            <a:endParaRPr lang="en-US" altLang="zh-CN" dirty="0">
              <a:latin typeface="Times New Roman" pitchFamily="18" charset="0"/>
              <a:cs typeface="Times New Roman" pitchFamily="18" charset="0"/>
            </a:endParaRPr>
          </a:p>
          <a:p>
            <a:pPr lvl="1">
              <a:buFont typeface="Wingdings" charset="2"/>
              <a:buChar char="û"/>
            </a:pPr>
            <a:r>
              <a:rPr lang="en-US" dirty="0">
                <a:latin typeface="Times New Roman" pitchFamily="18" charset="0"/>
                <a:cs typeface="Times New Roman" pitchFamily="18" charset="0"/>
              </a:rPr>
              <a:t> CPU</a:t>
            </a:r>
            <a:r>
              <a:rPr lang="zh-CN" altLang="en-US" dirty="0">
                <a:latin typeface="Times New Roman" pitchFamily="18" charset="0"/>
                <a:cs typeface="Times New Roman" pitchFamily="18" charset="0"/>
              </a:rPr>
              <a:t>、内存、</a:t>
            </a:r>
            <a:r>
              <a:rPr lang="en-US" altLang="zh-CN" dirty="0">
                <a:latin typeface="Times New Roman" pitchFamily="18" charset="0"/>
                <a:cs typeface="Times New Roman" pitchFamily="18" charset="0"/>
              </a:rPr>
              <a:t>I/O</a:t>
            </a:r>
            <a:r>
              <a:rPr lang="zh-CN" altLang="en-US" dirty="0">
                <a:latin typeface="Times New Roman" pitchFamily="18" charset="0"/>
                <a:cs typeface="Times New Roman" pitchFamily="18" charset="0"/>
              </a:rPr>
              <a:t>设备资源分配问题复杂</a:t>
            </a:r>
            <a:endParaRPr lang="en-US" altLang="zh-CN" dirty="0">
              <a:latin typeface="Times New Roman" pitchFamily="18" charset="0"/>
              <a:cs typeface="Times New Roman" pitchFamily="18" charset="0"/>
            </a:endParaRPr>
          </a:p>
          <a:p>
            <a:pPr lvl="1">
              <a:buFont typeface="Wingdings" charset="2"/>
              <a:buChar char="û"/>
            </a:pPr>
            <a:r>
              <a:rPr lang="en-US" dirty="0">
                <a:latin typeface="Times New Roman" pitchFamily="18" charset="0"/>
                <a:cs typeface="Times New Roman" pitchFamily="18" charset="0"/>
              </a:rPr>
              <a:t> </a:t>
            </a:r>
            <a:r>
              <a:rPr lang="zh-CN" altLang="en-US" dirty="0">
                <a:latin typeface="Times New Roman" pitchFamily="18" charset="0"/>
                <a:cs typeface="Times New Roman" pitchFamily="18" charset="0"/>
              </a:rPr>
              <a:t>大量进程和数据组织和存放的安全性和一致性问题</a:t>
            </a:r>
            <a:endParaRPr lang="en-US" dirty="0">
              <a:latin typeface="Times New Roman" pitchFamily="18" charset="0"/>
              <a:cs typeface="Times New Roman" pitchFamily="18" charset="0"/>
            </a:endParaRPr>
          </a:p>
        </p:txBody>
      </p:sp>
      <p:sp>
        <p:nvSpPr>
          <p:cNvPr id="4" name="灯片编号占位符 3"/>
          <p:cNvSpPr>
            <a:spLocks noGrp="1"/>
          </p:cNvSpPr>
          <p:nvPr>
            <p:ph type="sldNum" sz="quarter" idx="12"/>
          </p:nvPr>
        </p:nvSpPr>
        <p:spPr/>
        <p:txBody>
          <a:bodyPr/>
          <a:lstStyle/>
          <a:p>
            <a:pPr>
              <a:defRPr/>
            </a:pPr>
            <a:fld id="{0C78537A-5010-4545-89DA-8A8915DB7A41}" type="slidenum">
              <a:rPr lang="en-US" altLang="zh-CN" smtClean="0"/>
              <a:t>27</a:t>
            </a:fld>
            <a:endParaRPr lang="en-US" altLang="zh-C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fade">
                                      <p:cBhvr>
                                        <p:cTn id="13" dur="500"/>
                                        <p:tgtEl>
                                          <p:spTgt spid="3">
                                            <p:txEl>
                                              <p:pRg st="3" end="3"/>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500"/>
                                        <p:tgtEl>
                                          <p:spTgt spid="3">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animEffect transition="in" filter="fade">
                                      <p:cBhvr>
                                        <p:cTn id="23" dur="500"/>
                                        <p:tgtEl>
                                          <p:spTgt spid="3">
                                            <p:txEl>
                                              <p:pRg st="5" end="5"/>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3">
                                            <p:txEl>
                                              <p:pRg st="6" end="6"/>
                                            </p:txEl>
                                          </p:spTgt>
                                        </p:tgtEl>
                                        <p:attrNameLst>
                                          <p:attrName>style.visibility</p:attrName>
                                        </p:attrNameLst>
                                      </p:cBhvr>
                                      <p:to>
                                        <p:strVal val="visible"/>
                                      </p:to>
                                    </p:set>
                                    <p:animEffect transition="in" filter="fade">
                                      <p:cBhvr>
                                        <p:cTn id="26" dur="500"/>
                                        <p:tgtEl>
                                          <p:spTgt spid="3">
                                            <p:txEl>
                                              <p:pRg st="6" end="6"/>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animEffect transition="in" filter="fade">
                                      <p:cBhvr>
                                        <p:cTn id="29" dur="500"/>
                                        <p:tgtEl>
                                          <p:spTgt spid="3">
                                            <p:txEl>
                                              <p:pRg st="7" end="7"/>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3">
                                            <p:txEl>
                                              <p:pRg st="8" end="8"/>
                                            </p:txEl>
                                          </p:spTgt>
                                        </p:tgtEl>
                                        <p:attrNameLst>
                                          <p:attrName>style.visibility</p:attrName>
                                        </p:attrNameLst>
                                      </p:cBhvr>
                                      <p:to>
                                        <p:strVal val="visible"/>
                                      </p:to>
                                    </p:set>
                                    <p:animEffect transition="in" filter="fade">
                                      <p:cBhvr>
                                        <p:cTn id="32" dur="500"/>
                                        <p:tgtEl>
                                          <p:spTgt spid="3">
                                            <p:txEl>
                                              <p:pRg st="8" end="8"/>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9" end="9"/>
                                            </p:txEl>
                                          </p:spTgt>
                                        </p:tgtEl>
                                        <p:attrNameLst>
                                          <p:attrName>style.visibility</p:attrName>
                                        </p:attrNameLst>
                                      </p:cBhvr>
                                      <p:to>
                                        <p:strVal val="visible"/>
                                      </p:to>
                                    </p:set>
                                    <p:animEffect transition="in" filter="fade">
                                      <p:cBhvr>
                                        <p:cTn id="37" dur="500"/>
                                        <p:tgtEl>
                                          <p:spTgt spid="3">
                                            <p:txEl>
                                              <p:pRg st="9" end="9"/>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10" end="10"/>
                                            </p:txEl>
                                          </p:spTgt>
                                        </p:tgtEl>
                                        <p:attrNameLst>
                                          <p:attrName>style.visibility</p:attrName>
                                        </p:attrNameLst>
                                      </p:cBhvr>
                                      <p:to>
                                        <p:strVal val="visible"/>
                                      </p:to>
                                    </p:set>
                                    <p:animEffect transition="in" filter="fade">
                                      <p:cBhvr>
                                        <p:cTn id="42" dur="500"/>
                                        <p:tgtEl>
                                          <p:spTgt spid="3">
                                            <p:txEl>
                                              <p:pRg st="10" end="10"/>
                                            </p:txEl>
                                          </p:spTgt>
                                        </p:tgtEl>
                                      </p:cBhvr>
                                    </p:animEffect>
                                  </p:childTnLst>
                                </p:cTn>
                              </p:par>
                              <p:par>
                                <p:cTn id="43" presetID="10" presetClass="entr" presetSubtype="0" fill="hold" nodeType="withEffect">
                                  <p:stCondLst>
                                    <p:cond delay="0"/>
                                  </p:stCondLst>
                                  <p:childTnLst>
                                    <p:set>
                                      <p:cBhvr>
                                        <p:cTn id="44" dur="1" fill="hold">
                                          <p:stCondLst>
                                            <p:cond delay="0"/>
                                          </p:stCondLst>
                                        </p:cTn>
                                        <p:tgtEl>
                                          <p:spTgt spid="3">
                                            <p:txEl>
                                              <p:pRg st="11" end="11"/>
                                            </p:txEl>
                                          </p:spTgt>
                                        </p:tgtEl>
                                        <p:attrNameLst>
                                          <p:attrName>style.visibility</p:attrName>
                                        </p:attrNameLst>
                                      </p:cBhvr>
                                      <p:to>
                                        <p:strVal val="visible"/>
                                      </p:to>
                                    </p:set>
                                    <p:animEffect transition="in" filter="fade">
                                      <p:cBhvr>
                                        <p:cTn id="45"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操作系统概述</a:t>
            </a:r>
            <a:endParaRPr lang="en-US" dirty="0"/>
          </a:p>
        </p:txBody>
      </p:sp>
      <p:sp>
        <p:nvSpPr>
          <p:cNvPr id="3" name="内容占位符 2"/>
          <p:cNvSpPr>
            <a:spLocks noGrp="1"/>
          </p:cNvSpPr>
          <p:nvPr>
            <p:ph idx="1"/>
          </p:nvPr>
        </p:nvSpPr>
        <p:spPr>
          <a:xfrm>
            <a:off x="248700" y="1334292"/>
            <a:ext cx="8996900" cy="5013851"/>
          </a:xfrm>
        </p:spPr>
        <p:txBody>
          <a:bodyPr/>
          <a:lstStyle/>
          <a:p>
            <a:pPr marL="0" indent="0">
              <a:buNone/>
            </a:pPr>
            <a:r>
              <a:rPr lang="zh-CN" altLang="en-US" dirty="0"/>
              <a:t>操作系统的分类</a:t>
            </a:r>
            <a:r>
              <a:rPr lang="en-US" altLang="zh-CN" dirty="0"/>
              <a:t>:</a:t>
            </a:r>
          </a:p>
          <a:p>
            <a:pPr>
              <a:buFont typeface="Wingdings" charset="2"/>
              <a:buChar char="Ø"/>
            </a:pPr>
            <a:r>
              <a:rPr lang="en-US" dirty="0"/>
              <a:t> </a:t>
            </a:r>
            <a:r>
              <a:rPr lang="zh-CN" altLang="en-US" b="1" dirty="0"/>
              <a:t>分时操作系统</a:t>
            </a:r>
            <a:endParaRPr lang="en-US" altLang="zh-CN" b="1" dirty="0">
              <a:latin typeface="Times New Roman" pitchFamily="18" charset="0"/>
              <a:cs typeface="Times New Roman" pitchFamily="18" charset="0"/>
            </a:endParaRPr>
          </a:p>
          <a:p>
            <a:pPr lvl="1"/>
            <a:r>
              <a:rPr lang="zh-CN" altLang="en-US" dirty="0">
                <a:latin typeface="Times New Roman" pitchFamily="18" charset="0"/>
                <a:cs typeface="Times New Roman" pitchFamily="18" charset="0"/>
              </a:rPr>
              <a:t> 分时技术</a:t>
            </a:r>
            <a:r>
              <a:rPr lang="en-US" altLang="zh-CN" dirty="0">
                <a:latin typeface="Times New Roman" pitchFamily="18" charset="0"/>
                <a:cs typeface="Times New Roman" pitchFamily="18" charset="0"/>
              </a:rPr>
              <a:t>: </a:t>
            </a:r>
            <a:r>
              <a:rPr lang="zh-CN" altLang="en-US" dirty="0">
                <a:latin typeface="Times New Roman" pitchFamily="18" charset="0"/>
                <a:cs typeface="Times New Roman" pitchFamily="18" charset="0"/>
              </a:rPr>
              <a:t>处理器的运行时间分成很短的时间片</a:t>
            </a:r>
            <a:endParaRPr lang="en-US" altLang="zh-CN" dirty="0">
              <a:latin typeface="Times New Roman" pitchFamily="18" charset="0"/>
              <a:cs typeface="Times New Roman" pitchFamily="18" charset="0"/>
            </a:endParaRPr>
          </a:p>
          <a:p>
            <a:pPr lvl="1"/>
            <a:r>
              <a:rPr lang="zh-CN" altLang="en-US" dirty="0">
                <a:latin typeface="Times New Roman" pitchFamily="18" charset="0"/>
                <a:cs typeface="Times New Roman" pitchFamily="18" charset="0"/>
              </a:rPr>
              <a:t> 按时间片轮流把处理器分配给各个用户或进程使用</a:t>
            </a:r>
            <a:endParaRPr lang="en-US" altLang="zh-CN" dirty="0">
              <a:latin typeface="Times New Roman" pitchFamily="18" charset="0"/>
              <a:cs typeface="Times New Roman" pitchFamily="18" charset="0"/>
            </a:endParaRPr>
          </a:p>
          <a:p>
            <a:pPr lvl="1">
              <a:buFont typeface="Wingdings" charset="2"/>
              <a:buChar char="û"/>
            </a:pPr>
            <a:r>
              <a:rPr lang="en-US" altLang="zh-CN" dirty="0">
                <a:latin typeface="Times New Roman" pitchFamily="18" charset="0"/>
                <a:cs typeface="Times New Roman" pitchFamily="18" charset="0"/>
              </a:rPr>
              <a:t> </a:t>
            </a:r>
            <a:r>
              <a:rPr lang="zh-CN" altLang="en-US" dirty="0">
                <a:latin typeface="Times New Roman" pitchFamily="18" charset="0"/>
                <a:cs typeface="Times New Roman" pitchFamily="18" charset="0"/>
              </a:rPr>
              <a:t>存在系统延时 </a:t>
            </a:r>
            <a:r>
              <a:rPr lang="en-US" altLang="zh-CN" dirty="0">
                <a:latin typeface="Times New Roman" pitchFamily="18" charset="0"/>
                <a:cs typeface="Times New Roman" pitchFamily="18" charset="0"/>
              </a:rPr>
              <a:t>(</a:t>
            </a:r>
            <a:r>
              <a:rPr lang="zh-CN" altLang="en-US" dirty="0">
                <a:latin typeface="Times New Roman" pitchFamily="18" charset="0"/>
                <a:cs typeface="Times New Roman" pitchFamily="18" charset="0"/>
              </a:rPr>
              <a:t>银行系统、购票系统等</a:t>
            </a:r>
            <a:r>
              <a:rPr lang="en-US" altLang="zh-CN" dirty="0">
                <a:latin typeface="Times New Roman" pitchFamily="18" charset="0"/>
                <a:cs typeface="Times New Roman" pitchFamily="18" charset="0"/>
              </a:rPr>
              <a:t>)</a:t>
            </a:r>
          </a:p>
          <a:p>
            <a:pPr>
              <a:buFont typeface="Wingdings" charset="2"/>
              <a:buChar char="Ø"/>
            </a:pPr>
            <a:r>
              <a:rPr lang="zh-CN" altLang="en-US" b="1" dirty="0"/>
              <a:t> 实时操作系统</a:t>
            </a:r>
            <a:endParaRPr lang="en-US" altLang="zh-CN" b="1" dirty="0">
              <a:latin typeface="Times New Roman" pitchFamily="18" charset="0"/>
              <a:cs typeface="Times New Roman" pitchFamily="18" charset="0"/>
            </a:endParaRPr>
          </a:p>
          <a:p>
            <a:pPr lvl="1"/>
            <a:r>
              <a:rPr lang="en-US" dirty="0">
                <a:latin typeface="Times New Roman" pitchFamily="18" charset="0"/>
                <a:cs typeface="Times New Roman" pitchFamily="18" charset="0"/>
              </a:rPr>
              <a:t> </a:t>
            </a:r>
            <a:r>
              <a:rPr lang="zh-CN" altLang="en-US" dirty="0">
                <a:latin typeface="Times New Roman" pitchFamily="18" charset="0"/>
                <a:cs typeface="Times New Roman" pitchFamily="18" charset="0"/>
              </a:rPr>
              <a:t>计算机系统接收到程序请求后会立即处理</a:t>
            </a:r>
            <a:r>
              <a:rPr lang="en-US" altLang="zh-CN" dirty="0">
                <a:latin typeface="Times New Roman" pitchFamily="18" charset="0"/>
                <a:cs typeface="Times New Roman" pitchFamily="18" charset="0"/>
              </a:rPr>
              <a:t>, </a:t>
            </a:r>
            <a:r>
              <a:rPr lang="zh-CN" altLang="en-US" dirty="0">
                <a:latin typeface="Times New Roman" pitchFamily="18" charset="0"/>
                <a:cs typeface="Times New Roman" pitchFamily="18" charset="0"/>
              </a:rPr>
              <a:t>并在严格的时限  </a:t>
            </a:r>
            <a:endParaRPr lang="en-US" altLang="zh-CN" dirty="0">
              <a:latin typeface="Times New Roman" pitchFamily="18" charset="0"/>
              <a:cs typeface="Times New Roman" pitchFamily="18" charset="0"/>
            </a:endParaRPr>
          </a:p>
          <a:p>
            <a:pPr marL="457200" lvl="1" indent="0">
              <a:buNone/>
            </a:pPr>
            <a:r>
              <a:rPr lang="en-US" altLang="zh-CN" dirty="0">
                <a:latin typeface="Times New Roman" pitchFamily="18" charset="0"/>
                <a:cs typeface="Times New Roman" pitchFamily="18" charset="0"/>
              </a:rPr>
              <a:t>    </a:t>
            </a:r>
            <a:r>
              <a:rPr lang="zh-CN" altLang="en-US" dirty="0">
                <a:latin typeface="Times New Roman" pitchFamily="18" charset="0"/>
                <a:cs typeface="Times New Roman" pitchFamily="18" charset="0"/>
              </a:rPr>
              <a:t>内处理完成该程序</a:t>
            </a:r>
            <a:endParaRPr lang="en-US" altLang="zh-CN" dirty="0">
              <a:latin typeface="Times New Roman" pitchFamily="18" charset="0"/>
              <a:cs typeface="Times New Roman" pitchFamily="18" charset="0"/>
            </a:endParaRPr>
          </a:p>
          <a:p>
            <a:pPr lvl="1">
              <a:buFont typeface="Wingdings" charset="2"/>
              <a:buChar char="û"/>
            </a:pPr>
            <a:r>
              <a:rPr lang="en-US" dirty="0">
                <a:latin typeface="Times New Roman" pitchFamily="18" charset="0"/>
                <a:cs typeface="Times New Roman" pitchFamily="18" charset="0"/>
              </a:rPr>
              <a:t> </a:t>
            </a:r>
            <a:r>
              <a:rPr lang="zh-CN" altLang="en-US" dirty="0">
                <a:latin typeface="Times New Roman" pitchFamily="18" charset="0"/>
                <a:cs typeface="Times New Roman" pitchFamily="18" charset="0"/>
              </a:rPr>
              <a:t>可靠性和实时性保证较难</a:t>
            </a:r>
            <a:endParaRPr lang="en-US" altLang="zh-CN" dirty="0">
              <a:latin typeface="Times New Roman" pitchFamily="18" charset="0"/>
              <a:cs typeface="Times New Roman" pitchFamily="18" charset="0"/>
            </a:endParaRPr>
          </a:p>
          <a:p>
            <a:pPr lvl="1">
              <a:buFont typeface="Wingdings" charset="2"/>
              <a:buChar char="û"/>
            </a:pPr>
            <a:r>
              <a:rPr lang="en-US" dirty="0">
                <a:latin typeface="Times New Roman" pitchFamily="18" charset="0"/>
                <a:cs typeface="Times New Roman" pitchFamily="18" charset="0"/>
              </a:rPr>
              <a:t> </a:t>
            </a:r>
            <a:r>
              <a:rPr lang="zh-CN" altLang="en-US" dirty="0">
                <a:latin typeface="Times New Roman" pitchFamily="18" charset="0"/>
                <a:cs typeface="Times New Roman" pitchFamily="18" charset="0"/>
              </a:rPr>
              <a:t>一般需要专门设计</a:t>
            </a:r>
            <a:r>
              <a:rPr lang="en-US" altLang="zh-CN" dirty="0">
                <a:latin typeface="Times New Roman" pitchFamily="18" charset="0"/>
                <a:cs typeface="Times New Roman" pitchFamily="18" charset="0"/>
              </a:rPr>
              <a:t>, </a:t>
            </a:r>
            <a:r>
              <a:rPr lang="zh-CN" altLang="en-US" dirty="0">
                <a:latin typeface="Times New Roman" pitchFamily="18" charset="0"/>
                <a:cs typeface="Times New Roman" pitchFamily="18" charset="0"/>
              </a:rPr>
              <a:t>普适性较差</a:t>
            </a:r>
            <a:endParaRPr lang="en-US" altLang="zh-CN" dirty="0">
              <a:latin typeface="Times New Roman" pitchFamily="18" charset="0"/>
              <a:cs typeface="Times New Roman" pitchFamily="18" charset="0"/>
            </a:endParaRPr>
          </a:p>
          <a:p>
            <a:pPr marL="228600" lvl="1">
              <a:spcBef>
                <a:spcPts val="1000"/>
              </a:spcBef>
              <a:buFont typeface="Wingdings" charset="2"/>
              <a:buChar char="Ø"/>
            </a:pPr>
            <a:r>
              <a:rPr lang="zh-CN" altLang="en-US" sz="2800" b="1" dirty="0"/>
              <a:t> 网络操作系统</a:t>
            </a:r>
            <a:r>
              <a:rPr lang="en-US" altLang="zh-CN" sz="2800" b="1" dirty="0"/>
              <a:t>(</a:t>
            </a:r>
            <a:r>
              <a:rPr lang="en-US" altLang="zh-CN" sz="2800" b="1" dirty="0">
                <a:latin typeface="Times New Roman" pitchFamily="18" charset="0"/>
                <a:cs typeface="Times New Roman" pitchFamily="18" charset="0"/>
              </a:rPr>
              <a:t>5G</a:t>
            </a:r>
            <a:r>
              <a:rPr lang="en-US" altLang="zh-CN" sz="2800" b="1" dirty="0"/>
              <a:t>),</a:t>
            </a:r>
            <a:r>
              <a:rPr lang="zh-CN" altLang="en-US" sz="2800" b="1" dirty="0"/>
              <a:t>分布式操作系统</a:t>
            </a:r>
            <a:r>
              <a:rPr lang="en-US" altLang="zh-CN" sz="2800" b="1" dirty="0"/>
              <a:t>(</a:t>
            </a:r>
            <a:r>
              <a:rPr lang="zh-CN" altLang="en-US" sz="2800" b="1" dirty="0">
                <a:latin typeface="Times New Roman" pitchFamily="18" charset="0"/>
                <a:cs typeface="Times New Roman" pitchFamily="18" charset="0"/>
              </a:rPr>
              <a:t>云</a:t>
            </a:r>
            <a:r>
              <a:rPr lang="en-US" altLang="zh-CN" sz="2800" b="1" dirty="0">
                <a:latin typeface="Times New Roman" pitchFamily="18" charset="0"/>
                <a:cs typeface="Times New Roman" pitchFamily="18" charset="0"/>
              </a:rPr>
              <a:t>, CDN</a:t>
            </a:r>
            <a:r>
              <a:rPr lang="en-US" altLang="zh-CN" sz="2800" b="1" dirty="0"/>
              <a:t>)</a:t>
            </a:r>
          </a:p>
          <a:p>
            <a:pPr lvl="1">
              <a:buFont typeface="Wingdings" charset="2"/>
              <a:buChar char="û"/>
            </a:pPr>
            <a:endParaRPr lang="en-US" dirty="0">
              <a:latin typeface="Times New Roman" pitchFamily="18" charset="0"/>
              <a:cs typeface="Times New Roman" pitchFamily="18" charset="0"/>
            </a:endParaRPr>
          </a:p>
        </p:txBody>
      </p:sp>
      <p:sp>
        <p:nvSpPr>
          <p:cNvPr id="4" name="灯片编号占位符 3"/>
          <p:cNvSpPr>
            <a:spLocks noGrp="1"/>
          </p:cNvSpPr>
          <p:nvPr>
            <p:ph type="sldNum" sz="quarter" idx="12"/>
          </p:nvPr>
        </p:nvSpPr>
        <p:spPr/>
        <p:txBody>
          <a:bodyPr/>
          <a:lstStyle/>
          <a:p>
            <a:pPr>
              <a:defRPr/>
            </a:pPr>
            <a:fld id="{0C78537A-5010-4545-89DA-8A8915DB7A41}" type="slidenum">
              <a:rPr lang="en-US" altLang="zh-CN" smtClean="0"/>
              <a:t>28</a:t>
            </a:fld>
            <a:endParaRPr lang="en-US" altLang="zh-CN"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操作系统概述</a:t>
            </a:r>
            <a:endParaRPr lang="en-US" dirty="0"/>
          </a:p>
        </p:txBody>
      </p:sp>
      <p:sp>
        <p:nvSpPr>
          <p:cNvPr id="3" name="内容占位符 2"/>
          <p:cNvSpPr>
            <a:spLocks noGrp="1"/>
          </p:cNvSpPr>
          <p:nvPr>
            <p:ph idx="1"/>
          </p:nvPr>
        </p:nvSpPr>
        <p:spPr/>
        <p:txBody>
          <a:bodyPr/>
          <a:lstStyle/>
          <a:p>
            <a:pPr marL="0" indent="0">
              <a:buNone/>
            </a:pPr>
            <a:r>
              <a:rPr lang="zh-CN" altLang="en-US" dirty="0">
                <a:latin typeface="Times New Roman" pitchFamily="18" charset="0"/>
                <a:cs typeface="Times New Roman" pitchFamily="18" charset="0"/>
              </a:rPr>
              <a:t>操作系统中内核与</a:t>
            </a:r>
            <a:r>
              <a:rPr lang="en-US" altLang="zh-CN" dirty="0">
                <a:latin typeface="Times New Roman" pitchFamily="18" charset="0"/>
                <a:cs typeface="Times New Roman" pitchFamily="18" charset="0"/>
              </a:rPr>
              <a:t>Shell</a:t>
            </a:r>
            <a:r>
              <a:rPr lang="zh-CN" altLang="en-US" dirty="0">
                <a:latin typeface="Times New Roman" pitchFamily="18" charset="0"/>
                <a:cs typeface="Times New Roman" pitchFamily="18" charset="0"/>
              </a:rPr>
              <a:t>的关系</a:t>
            </a:r>
            <a:endParaRPr lang="en-US" altLang="zh-CN" dirty="0">
              <a:latin typeface="Times New Roman" pitchFamily="18" charset="0"/>
              <a:cs typeface="Times New Roman" pitchFamily="18" charset="0"/>
            </a:endParaRPr>
          </a:p>
        </p:txBody>
      </p:sp>
      <p:sp>
        <p:nvSpPr>
          <p:cNvPr id="4" name="灯片编号占位符 3"/>
          <p:cNvSpPr>
            <a:spLocks noGrp="1"/>
          </p:cNvSpPr>
          <p:nvPr>
            <p:ph type="sldNum" sz="quarter" idx="12"/>
          </p:nvPr>
        </p:nvSpPr>
        <p:spPr/>
        <p:txBody>
          <a:bodyPr/>
          <a:lstStyle/>
          <a:p>
            <a:pPr>
              <a:defRPr/>
            </a:pPr>
            <a:fld id="{0C78537A-5010-4545-89DA-8A8915DB7A41}" type="slidenum">
              <a:rPr lang="en-US" altLang="zh-CN" smtClean="0"/>
              <a:t>29</a:t>
            </a:fld>
            <a:endParaRPr lang="en-US" altLang="zh-CN" dirty="0"/>
          </a:p>
        </p:txBody>
      </p:sp>
      <p:pic>
        <p:nvPicPr>
          <p:cNvPr id="5" name="Picture 2" descr="âcomputer operating systemâçå¾çæç´¢ç»æ"/>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8700" y="1904189"/>
            <a:ext cx="3100463" cy="4588686"/>
          </a:xfrm>
          <a:prstGeom prst="rect">
            <a:avLst/>
          </a:prstGeom>
          <a:noFill/>
          <a:extLst>
            <a:ext uri="{909E8E84-426E-40DD-AFC4-6F175D3DCCD1}">
              <a14:hiddenFill xmlns:a14="http://schemas.microsoft.com/office/drawing/2010/main">
                <a:solidFill>
                  <a:srgbClr val="FFFFFF"/>
                </a:solidFill>
              </a14:hiddenFill>
            </a:ext>
          </a:extLst>
        </p:spPr>
      </p:pic>
      <p:pic>
        <p:nvPicPr>
          <p:cNvPr id="12290" name="Picture 2" descr="âunix operating system architectureâçå¾çæç´¢ç»æ"/>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62067" y="1904189"/>
            <a:ext cx="4966044" cy="4750131"/>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âkernelâçå¾çæç´¢ç»æ"/>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44955" y="2303787"/>
            <a:ext cx="5699045" cy="411672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2290"/>
                                        </p:tgtEl>
                                        <p:attrNameLst>
                                          <p:attrName>style.visibility</p:attrName>
                                        </p:attrNameLst>
                                      </p:cBhvr>
                                      <p:to>
                                        <p:strVal val="hidden"/>
                                      </p:to>
                                    </p:set>
                                  </p:childTnLst>
                                </p:cTn>
                              </p:par>
                              <p:par>
                                <p:cTn id="7" presetID="10" presetClass="entr" presetSubtype="0" fill="hold" nodeType="withEffect">
                                  <p:stCondLst>
                                    <p:cond delay="0"/>
                                  </p:stCondLst>
                                  <p:childTnLst>
                                    <p:set>
                                      <p:cBhvr>
                                        <p:cTn id="8" dur="1" fill="hold">
                                          <p:stCondLst>
                                            <p:cond delay="0"/>
                                          </p:stCondLst>
                                        </p:cTn>
                                        <p:tgtEl>
                                          <p:spTgt spid="12292"/>
                                        </p:tgtEl>
                                        <p:attrNameLst>
                                          <p:attrName>style.visibility</p:attrName>
                                        </p:attrNameLst>
                                      </p:cBhvr>
                                      <p:to>
                                        <p:strVal val="visible"/>
                                      </p:to>
                                    </p:set>
                                    <p:animEffect transition="in" filter="fade">
                                      <p:cBhvr>
                                        <p:cTn id="9" dur="500"/>
                                        <p:tgtEl>
                                          <p:spTgt spid="122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itchFamily="18" charset="0"/>
                <a:cs typeface="Times New Roman" pitchFamily="18" charset="0"/>
              </a:rPr>
              <a:t>冯</a:t>
            </a:r>
            <a:r>
              <a:rPr lang="zh-CN" altLang="en-US" dirty="0">
                <a:latin typeface="Times New Roman" pitchFamily="18" charset="0"/>
                <a:cs typeface="Times New Roman" pitchFamily="18" charset="0"/>
                <a:sym typeface="Wingdings" charset="2"/>
              </a:rPr>
              <a:t>诺依曼体系结构</a:t>
            </a:r>
            <a:endParaRPr lang="en-US" dirty="0">
              <a:latin typeface="Times New Roman" pitchFamily="18" charset="0"/>
              <a:cs typeface="Times New Roman" pitchFamily="18" charset="0"/>
            </a:endParaRPr>
          </a:p>
        </p:txBody>
      </p:sp>
      <p:sp>
        <p:nvSpPr>
          <p:cNvPr id="4" name="灯片编号占位符 3"/>
          <p:cNvSpPr>
            <a:spLocks noGrp="1"/>
          </p:cNvSpPr>
          <p:nvPr>
            <p:ph type="sldNum" sz="quarter" idx="12"/>
          </p:nvPr>
        </p:nvSpPr>
        <p:spPr/>
        <p:txBody>
          <a:bodyPr/>
          <a:lstStyle/>
          <a:p>
            <a:pPr>
              <a:defRPr/>
            </a:pPr>
            <a:fld id="{0C78537A-5010-4545-89DA-8A8915DB7A41}" type="slidenum">
              <a:rPr lang="en-US" altLang="zh-CN" smtClean="0"/>
              <a:t>3</a:t>
            </a:fld>
            <a:endParaRPr lang="en-US" altLang="zh-CN" dirty="0"/>
          </a:p>
        </p:txBody>
      </p:sp>
      <p:pic>
        <p:nvPicPr>
          <p:cNvPr id="5" name="图片 4"/>
          <p:cNvPicPr>
            <a:picLocks noChangeAspect="1"/>
          </p:cNvPicPr>
          <p:nvPr/>
        </p:nvPicPr>
        <p:blipFill>
          <a:blip r:embed="rId2"/>
          <a:stretch>
            <a:fillRect/>
          </a:stretch>
        </p:blipFill>
        <p:spPr>
          <a:xfrm>
            <a:off x="-299325" y="1168201"/>
            <a:ext cx="9742650" cy="4521427"/>
          </a:xfrm>
          <a:prstGeom prst="rect">
            <a:avLst/>
          </a:prstGeom>
        </p:spPr>
      </p:pic>
      <p:sp>
        <p:nvSpPr>
          <p:cNvPr id="9" name="椭圆 8"/>
          <p:cNvSpPr/>
          <p:nvPr/>
        </p:nvSpPr>
        <p:spPr>
          <a:xfrm rot="19868847">
            <a:off x="1109301" y="2704166"/>
            <a:ext cx="2260614" cy="730390"/>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10" name="矩形 9"/>
          <p:cNvSpPr/>
          <p:nvPr/>
        </p:nvSpPr>
        <p:spPr>
          <a:xfrm>
            <a:off x="-379949" y="4478264"/>
            <a:ext cx="4572000" cy="707886"/>
          </a:xfrm>
          <a:prstGeom prst="rect">
            <a:avLst/>
          </a:prstGeom>
        </p:spPr>
        <p:txBody>
          <a:bodyPr>
            <a:spAutoFit/>
          </a:bodyPr>
          <a:lstStyle/>
          <a:p>
            <a:pPr algn="ctr"/>
            <a:r>
              <a:rPr lang="zh-CN" altLang="en-US" sz="2000" b="1" dirty="0">
                <a:solidFill>
                  <a:srgbClr val="FF0000"/>
                </a:solidFill>
                <a:latin typeface="Times New Roman" pitchFamily="18" charset="0"/>
                <a:ea typeface="楷体" pitchFamily="49" charset="-122"/>
                <a:cs typeface="Times New Roman" pitchFamily="18" charset="0"/>
              </a:rPr>
              <a:t>北桥被用来处理高速信号，</a:t>
            </a:r>
            <a:endParaRPr lang="en-US" altLang="zh-CN" sz="2000" b="1" dirty="0">
              <a:solidFill>
                <a:srgbClr val="FF0000"/>
              </a:solidFill>
              <a:latin typeface="Times New Roman" pitchFamily="18" charset="0"/>
              <a:ea typeface="楷体" pitchFamily="49" charset="-122"/>
              <a:cs typeface="Times New Roman" pitchFamily="18" charset="0"/>
            </a:endParaRPr>
          </a:p>
          <a:p>
            <a:pPr algn="ctr"/>
            <a:r>
              <a:rPr lang="zh-CN" altLang="en-US" sz="2000" b="1" dirty="0">
                <a:solidFill>
                  <a:srgbClr val="FF0000"/>
                </a:solidFill>
                <a:latin typeface="Times New Roman" pitchFamily="18" charset="0"/>
                <a:ea typeface="楷体" pitchFamily="49" charset="-122"/>
                <a:cs typeface="Times New Roman" pitchFamily="18" charset="0"/>
              </a:rPr>
              <a:t>处理</a:t>
            </a:r>
            <a:r>
              <a:rPr lang="en-US" altLang="zh-CN" sz="2000" b="1" dirty="0">
                <a:solidFill>
                  <a:srgbClr val="FF0000"/>
                </a:solidFill>
                <a:latin typeface="Times New Roman" pitchFamily="18" charset="0"/>
                <a:ea typeface="楷体" pitchFamily="49" charset="-122"/>
                <a:cs typeface="Times New Roman" pitchFamily="18" charset="0"/>
              </a:rPr>
              <a:t>CPU,</a:t>
            </a:r>
            <a:r>
              <a:rPr lang="zh-CN" altLang="en-US" sz="2000" b="1" dirty="0">
                <a:solidFill>
                  <a:srgbClr val="FF0000"/>
                </a:solidFill>
                <a:latin typeface="Times New Roman" pitchFamily="18" charset="0"/>
                <a:ea typeface="楷体" pitchFamily="49" charset="-122"/>
                <a:cs typeface="Times New Roman" pitchFamily="18" charset="0"/>
              </a:rPr>
              <a:t>内存和南桥芯片的通信</a:t>
            </a:r>
            <a:endParaRPr lang="en-US" altLang="zh-CN" sz="2000" b="1" dirty="0">
              <a:solidFill>
                <a:srgbClr val="FF0000"/>
              </a:solidFill>
              <a:latin typeface="Times New Roman" pitchFamily="18" charset="0"/>
              <a:ea typeface="楷体" pitchFamily="49" charset="-122"/>
              <a:cs typeface="Times New Roman" pitchFamily="18" charset="0"/>
            </a:endParaRPr>
          </a:p>
        </p:txBody>
      </p:sp>
      <p:sp>
        <p:nvSpPr>
          <p:cNvPr id="11" name="椭圆 10"/>
          <p:cNvSpPr/>
          <p:nvPr/>
        </p:nvSpPr>
        <p:spPr>
          <a:xfrm>
            <a:off x="5208803" y="3214251"/>
            <a:ext cx="2057900" cy="529390"/>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12" name="矩形 11"/>
          <p:cNvSpPr/>
          <p:nvPr/>
        </p:nvSpPr>
        <p:spPr>
          <a:xfrm>
            <a:off x="3228282" y="3992726"/>
            <a:ext cx="6397864" cy="400110"/>
          </a:xfrm>
          <a:prstGeom prst="rect">
            <a:avLst/>
          </a:prstGeom>
        </p:spPr>
        <p:txBody>
          <a:bodyPr wrap="square">
            <a:spAutoFit/>
          </a:bodyPr>
          <a:lstStyle/>
          <a:p>
            <a:r>
              <a:rPr lang="zh-CN" altLang="en-US" sz="2000" b="1" dirty="0">
                <a:solidFill>
                  <a:srgbClr val="0070C0"/>
                </a:solidFill>
                <a:latin typeface="Times New Roman" pitchFamily="18" charset="0"/>
                <a:ea typeface="楷体" pitchFamily="49" charset="-122"/>
                <a:cs typeface="Times New Roman" pitchFamily="18" charset="0"/>
              </a:rPr>
              <a:t>南桥被用来处理低速信号</a:t>
            </a:r>
            <a:r>
              <a:rPr lang="en-US" altLang="zh-CN" sz="2000" b="1" dirty="0">
                <a:solidFill>
                  <a:srgbClr val="0070C0"/>
                </a:solidFill>
                <a:latin typeface="Times New Roman" pitchFamily="18" charset="0"/>
                <a:ea typeface="楷体" pitchFamily="49" charset="-122"/>
                <a:cs typeface="Times New Roman" pitchFamily="18" charset="0"/>
              </a:rPr>
              <a:t>, </a:t>
            </a:r>
            <a:r>
              <a:rPr lang="zh-CN" altLang="en-US" sz="2000" b="1" dirty="0">
                <a:solidFill>
                  <a:srgbClr val="0070C0"/>
                </a:solidFill>
                <a:latin typeface="Times New Roman" pitchFamily="18" charset="0"/>
                <a:ea typeface="楷体" pitchFamily="49" charset="-122"/>
                <a:cs typeface="Times New Roman" pitchFamily="18" charset="0"/>
              </a:rPr>
              <a:t>负责</a:t>
            </a:r>
            <a:r>
              <a:rPr lang="en-US" altLang="zh-CN" sz="2000" b="1" dirty="0">
                <a:solidFill>
                  <a:srgbClr val="0070C0"/>
                </a:solidFill>
                <a:latin typeface="Times New Roman" pitchFamily="18" charset="0"/>
                <a:ea typeface="楷体" pitchFamily="49" charset="-122"/>
                <a:cs typeface="Times New Roman" pitchFamily="18" charset="0"/>
              </a:rPr>
              <a:t>I/O</a:t>
            </a:r>
            <a:r>
              <a:rPr lang="zh-CN" altLang="en-US" sz="2000" b="1" dirty="0">
                <a:solidFill>
                  <a:srgbClr val="0070C0"/>
                </a:solidFill>
                <a:latin typeface="Times New Roman" pitchFamily="18" charset="0"/>
                <a:ea typeface="楷体" pitchFamily="49" charset="-122"/>
                <a:cs typeface="Times New Roman" pitchFamily="18" charset="0"/>
              </a:rPr>
              <a:t>总线之间的通信</a:t>
            </a:r>
            <a:endParaRPr lang="en-US" altLang="zh-CN" sz="2000" b="1" dirty="0">
              <a:solidFill>
                <a:srgbClr val="0070C0"/>
              </a:solidFill>
              <a:latin typeface="Times New Roman" pitchFamily="18" charset="0"/>
              <a:ea typeface="楷体" pitchFamily="49" charset="-122"/>
              <a:cs typeface="Times New Roman" pitchFamily="18" charset="0"/>
            </a:endParaRPr>
          </a:p>
        </p:txBody>
      </p:sp>
      <p:sp>
        <p:nvSpPr>
          <p:cNvPr id="13" name="圆角矩形 12"/>
          <p:cNvSpPr/>
          <p:nvPr/>
        </p:nvSpPr>
        <p:spPr>
          <a:xfrm>
            <a:off x="4772982" y="1110612"/>
            <a:ext cx="3557846" cy="744775"/>
          </a:xfrm>
          <a:prstGeom prst="round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000" b="1" dirty="0">
                <a:solidFill>
                  <a:schemeClr val="dk1"/>
                </a:solidFill>
                <a:latin typeface="Times New Roman" pitchFamily="18" charset="0"/>
                <a:ea typeface="楷体" pitchFamily="49" charset="-122"/>
                <a:cs typeface="Times New Roman" pitchFamily="18" charset="0"/>
              </a:rPr>
              <a:t>只使用一种桥是否可以</a:t>
            </a:r>
            <a:r>
              <a:rPr lang="en-US" altLang="zh-CN" sz="2000" b="1" dirty="0">
                <a:solidFill>
                  <a:schemeClr val="dk1"/>
                </a:solidFill>
                <a:latin typeface="Times New Roman" pitchFamily="18" charset="0"/>
                <a:ea typeface="楷体" pitchFamily="49" charset="-122"/>
                <a:cs typeface="Times New Roman" pitchFamily="18" charset="0"/>
              </a:rPr>
              <a:t>? </a:t>
            </a:r>
          </a:p>
          <a:p>
            <a:pPr algn="ctr">
              <a:defRPr/>
            </a:pPr>
            <a:r>
              <a:rPr lang="zh-CN" altLang="en-US" sz="2000" b="1" dirty="0">
                <a:solidFill>
                  <a:schemeClr val="dk1"/>
                </a:solidFill>
                <a:latin typeface="Times New Roman" pitchFamily="18" charset="0"/>
                <a:ea typeface="楷体" pitchFamily="49" charset="-122"/>
                <a:cs typeface="Times New Roman" pitchFamily="18" charset="0"/>
              </a:rPr>
              <a:t>北桥和南桥谁更新换代更快</a:t>
            </a:r>
            <a:r>
              <a:rPr lang="en-US" altLang="zh-CN" sz="2000" b="1" dirty="0">
                <a:solidFill>
                  <a:schemeClr val="dk1"/>
                </a:solidFill>
                <a:latin typeface="Times New Roman" pitchFamily="18" charset="0"/>
                <a:ea typeface="楷体" pitchFamily="49" charset="-122"/>
                <a:cs typeface="Times New Roman" pitchFamily="18" charset="0"/>
              </a:rPr>
              <a:t>?</a:t>
            </a:r>
            <a:endParaRPr lang="zh-CN" altLang="en-US" sz="2000" b="1" dirty="0">
              <a:solidFill>
                <a:schemeClr val="dk1"/>
              </a:solidFill>
              <a:latin typeface="Times New Roman" pitchFamily="18" charset="0"/>
              <a:ea typeface="楷体" pitchFamily="49" charset="-122"/>
              <a:cs typeface="Times New Roman" pitchFamily="18" charset="0"/>
            </a:endParaRPr>
          </a:p>
        </p:txBody>
      </p:sp>
      <p:sp>
        <p:nvSpPr>
          <p:cNvPr id="14" name="圆角矩形 13"/>
          <p:cNvSpPr/>
          <p:nvPr/>
        </p:nvSpPr>
        <p:spPr>
          <a:xfrm>
            <a:off x="0" y="5488456"/>
            <a:ext cx="9144000" cy="744775"/>
          </a:xfrm>
          <a:prstGeom prst="round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000" b="1" dirty="0">
                <a:solidFill>
                  <a:schemeClr val="dk1"/>
                </a:solidFill>
                <a:latin typeface="Times New Roman" pitchFamily="18" charset="0"/>
                <a:ea typeface="楷体" pitchFamily="49" charset="-122"/>
                <a:cs typeface="Times New Roman" pitchFamily="18" charset="0"/>
              </a:rPr>
              <a:t>学习</a:t>
            </a:r>
            <a:r>
              <a:rPr lang="en-US" altLang="zh-CN" sz="2000" b="1" dirty="0">
                <a:solidFill>
                  <a:schemeClr val="dk1"/>
                </a:solidFill>
                <a:latin typeface="Times New Roman" pitchFamily="18" charset="0"/>
                <a:ea typeface="楷体" pitchFamily="49" charset="-122"/>
                <a:cs typeface="Times New Roman" pitchFamily="18" charset="0"/>
              </a:rPr>
              <a:t>/</a:t>
            </a:r>
            <a:r>
              <a:rPr lang="zh-CN" altLang="en-US" sz="2000" b="1" dirty="0">
                <a:solidFill>
                  <a:schemeClr val="dk1"/>
                </a:solidFill>
                <a:latin typeface="Times New Roman" pitchFamily="18" charset="0"/>
                <a:ea typeface="楷体" pitchFamily="49" charset="-122"/>
                <a:cs typeface="Times New Roman" pitchFamily="18" charset="0"/>
              </a:rPr>
              <a:t>科研</a:t>
            </a:r>
            <a:r>
              <a:rPr lang="en-US" altLang="zh-CN" sz="2000" b="1" dirty="0">
                <a:solidFill>
                  <a:schemeClr val="dk1"/>
                </a:solidFill>
                <a:latin typeface="Times New Roman" pitchFamily="18" charset="0"/>
                <a:ea typeface="楷体" pitchFamily="49" charset="-122"/>
                <a:cs typeface="Times New Roman" pitchFamily="18" charset="0"/>
              </a:rPr>
              <a:t> Tips: </a:t>
            </a:r>
            <a:r>
              <a:rPr lang="en-US" altLang="zh-CN" sz="2000" b="1" dirty="0">
                <a:solidFill>
                  <a:srgbClr val="FF0000"/>
                </a:solidFill>
                <a:latin typeface="Times New Roman" pitchFamily="18" charset="0"/>
                <a:ea typeface="楷体" pitchFamily="49" charset="-122"/>
                <a:cs typeface="Times New Roman" pitchFamily="18" charset="0"/>
              </a:rPr>
              <a:t>1.</a:t>
            </a:r>
            <a:r>
              <a:rPr lang="zh-CN" altLang="en-US" sz="2000" b="1" dirty="0">
                <a:solidFill>
                  <a:srgbClr val="FF0000"/>
                </a:solidFill>
                <a:latin typeface="Times New Roman" pitchFamily="18" charset="0"/>
                <a:ea typeface="楷体" pitchFamily="49" charset="-122"/>
                <a:cs typeface="Times New Roman" pitchFamily="18" charset="0"/>
              </a:rPr>
              <a:t>善于提出优质问题</a:t>
            </a:r>
            <a:r>
              <a:rPr lang="en-US" altLang="zh-CN" sz="2000" b="1" dirty="0">
                <a:solidFill>
                  <a:srgbClr val="FF0000"/>
                </a:solidFill>
                <a:latin typeface="Times New Roman" pitchFamily="18" charset="0"/>
                <a:ea typeface="楷体" pitchFamily="49" charset="-122"/>
                <a:cs typeface="Times New Roman" pitchFamily="18" charset="0"/>
              </a:rPr>
              <a:t> </a:t>
            </a:r>
            <a:r>
              <a:rPr lang="en-US" altLang="zh-CN" sz="2000" b="1" dirty="0">
                <a:solidFill>
                  <a:srgbClr val="7030A0"/>
                </a:solidFill>
                <a:latin typeface="Times New Roman" pitchFamily="18" charset="0"/>
                <a:ea typeface="楷体" pitchFamily="49" charset="-122"/>
                <a:cs typeface="Times New Roman" pitchFamily="18" charset="0"/>
              </a:rPr>
              <a:t>2.</a:t>
            </a:r>
            <a:r>
              <a:rPr lang="zh-CN" altLang="en-US" sz="2000" b="1" dirty="0">
                <a:solidFill>
                  <a:srgbClr val="7030A0"/>
                </a:solidFill>
                <a:latin typeface="Times New Roman" pitchFamily="18" charset="0"/>
                <a:ea typeface="楷体" pitchFamily="49" charset="-122"/>
                <a:cs typeface="Times New Roman" pitchFamily="18" charset="0"/>
              </a:rPr>
              <a:t>建立完善思考模式 </a:t>
            </a:r>
            <a:r>
              <a:rPr lang="en-US" altLang="zh-CN" sz="2000" b="1" dirty="0">
                <a:solidFill>
                  <a:srgbClr val="0070C0"/>
                </a:solidFill>
                <a:latin typeface="Times New Roman" pitchFamily="18" charset="0"/>
                <a:ea typeface="楷体" pitchFamily="49" charset="-122"/>
                <a:cs typeface="Times New Roman" pitchFamily="18" charset="0"/>
              </a:rPr>
              <a:t>3.</a:t>
            </a:r>
            <a:r>
              <a:rPr lang="zh-CN" altLang="en-US" sz="2000" b="1" dirty="0">
                <a:solidFill>
                  <a:srgbClr val="0070C0"/>
                </a:solidFill>
                <a:latin typeface="Times New Roman" pitchFamily="18" charset="0"/>
                <a:ea typeface="楷体" pitchFamily="49" charset="-122"/>
                <a:cs typeface="Times New Roman" pitchFamily="18" charset="0"/>
              </a:rPr>
              <a:t>多角度验证思考结果</a:t>
            </a:r>
            <a:r>
              <a:rPr lang="en-US" altLang="zh-CN" sz="2000" b="1" dirty="0">
                <a:solidFill>
                  <a:srgbClr val="0070C0"/>
                </a:solidFill>
                <a:latin typeface="Times New Roman" pitchFamily="18" charset="0"/>
                <a:ea typeface="楷体" pitchFamily="49" charset="-122"/>
                <a:cs typeface="Times New Roman" pitchFamily="18" charset="0"/>
              </a:rPr>
              <a:t>  </a:t>
            </a:r>
            <a:endParaRPr lang="zh-CN" altLang="en-US" sz="2000" b="1" dirty="0">
              <a:solidFill>
                <a:srgbClr val="0070C0"/>
              </a:solidFill>
              <a:latin typeface="Times New Roman" pitchFamily="18" charset="0"/>
              <a:ea typeface="楷体" pitchFamily="49" charset="-122"/>
              <a:cs typeface="Times New Roman" pitchFamily="18" charset="0"/>
            </a:endParaRPr>
          </a:p>
        </p:txBody>
      </p:sp>
      <p:sp>
        <p:nvSpPr>
          <p:cNvPr id="15" name="圆角矩形 14"/>
          <p:cNvSpPr/>
          <p:nvPr/>
        </p:nvSpPr>
        <p:spPr>
          <a:xfrm>
            <a:off x="4772982" y="2136574"/>
            <a:ext cx="3557846" cy="744775"/>
          </a:xfrm>
          <a:prstGeom prst="round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000" b="1" dirty="0">
                <a:solidFill>
                  <a:schemeClr val="dk1"/>
                </a:solidFill>
                <a:latin typeface="Times New Roman" pitchFamily="18" charset="0"/>
                <a:ea typeface="楷体" pitchFamily="49" charset="-122"/>
                <a:cs typeface="Times New Roman" pitchFamily="18" charset="0"/>
              </a:rPr>
              <a:t>智能手机也符合冯</a:t>
            </a:r>
            <a:r>
              <a:rPr lang="zh-CN" altLang="en-US" sz="2000" b="1" dirty="0">
                <a:solidFill>
                  <a:schemeClr val="dk1"/>
                </a:solidFill>
                <a:latin typeface="Times New Roman" pitchFamily="18" charset="0"/>
                <a:ea typeface="楷体" pitchFamily="49" charset="-122"/>
                <a:cs typeface="Times New Roman" pitchFamily="18" charset="0"/>
                <a:sym typeface="Wingdings" charset="2"/>
              </a:rPr>
              <a:t></a:t>
            </a:r>
            <a:r>
              <a:rPr lang="zh-CN" altLang="en-US" sz="2000" b="1" dirty="0">
                <a:solidFill>
                  <a:schemeClr val="dk1"/>
                </a:solidFill>
                <a:latin typeface="Times New Roman" pitchFamily="18" charset="0"/>
                <a:ea typeface="楷体" pitchFamily="49" charset="-122"/>
                <a:cs typeface="Times New Roman" pitchFamily="18" charset="0"/>
              </a:rPr>
              <a:t>诺依曼体系结构</a:t>
            </a:r>
            <a:r>
              <a:rPr lang="en-US" altLang="zh-CN" sz="2000" b="1" dirty="0">
                <a:solidFill>
                  <a:schemeClr val="dk1"/>
                </a:solidFill>
                <a:latin typeface="Times New Roman" pitchFamily="18" charset="0"/>
                <a:ea typeface="楷体" pitchFamily="49" charset="-122"/>
                <a:cs typeface="Times New Roman" pitchFamily="18" charset="0"/>
              </a:rPr>
              <a:t>?</a:t>
            </a:r>
            <a:endParaRPr lang="zh-CN" altLang="en-US" sz="2000" b="1" dirty="0">
              <a:solidFill>
                <a:schemeClr val="dk1"/>
              </a:solidFill>
              <a:latin typeface="Times New Roman" pitchFamily="18" charset="0"/>
              <a:ea typeface="楷体" pitchFamily="49" charset="-122"/>
              <a:cs typeface="Times New Roman"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heel(1)">
                                      <p:cBhvr>
                                        <p:cTn id="12" dur="1000"/>
                                        <p:tgtEl>
                                          <p:spTgt spid="9"/>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21" presetClass="entr" presetSubtype="1" fill="hold" grpId="0" nodeType="click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wheel(1)">
                                      <p:cBhvr>
                                        <p:cTn id="20" dur="1000"/>
                                        <p:tgtEl>
                                          <p:spTgt spid="11"/>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fade">
                                      <p:cBhvr>
                                        <p:cTn id="33" dur="500"/>
                                        <p:tgtEl>
                                          <p:spTgt spid="15"/>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fade">
                                      <p:cBhvr>
                                        <p:cTn id="38"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1" grpId="0" animBg="1"/>
      <p:bldP spid="12" grpId="0"/>
      <p:bldP spid="13" grpId="0" animBg="1"/>
      <p:bldP spid="14" grpId="0" animBg="1"/>
      <p:bldP spid="15"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操作系统概述</a:t>
            </a:r>
            <a:endParaRPr lang="en-US" dirty="0"/>
          </a:p>
        </p:txBody>
      </p:sp>
      <p:sp>
        <p:nvSpPr>
          <p:cNvPr id="3" name="内容占位符 2"/>
          <p:cNvSpPr>
            <a:spLocks noGrp="1"/>
          </p:cNvSpPr>
          <p:nvPr>
            <p:ph idx="1"/>
          </p:nvPr>
        </p:nvSpPr>
        <p:spPr/>
        <p:txBody>
          <a:bodyPr/>
          <a:lstStyle/>
          <a:p>
            <a:pPr>
              <a:buFont typeface="Wingdings" charset="2"/>
              <a:buChar char="Ø"/>
            </a:pPr>
            <a:r>
              <a:rPr lang="zh-CN" altLang="en-US" dirty="0">
                <a:latin typeface="Times New Roman" pitchFamily="18" charset="0"/>
                <a:cs typeface="Times New Roman" pitchFamily="18" charset="0"/>
              </a:rPr>
              <a:t> </a:t>
            </a:r>
            <a:r>
              <a:rPr lang="zh-CN" altLang="en-US" b="1" dirty="0">
                <a:latin typeface="Times New Roman" pitchFamily="18" charset="0"/>
                <a:cs typeface="Times New Roman" pitchFamily="18" charset="0"/>
              </a:rPr>
              <a:t>通常</a:t>
            </a:r>
            <a:r>
              <a:rPr lang="en-US" altLang="zh-CN" b="1" dirty="0">
                <a:latin typeface="Times New Roman" pitchFamily="18" charset="0"/>
                <a:cs typeface="Times New Roman" pitchFamily="18" charset="0"/>
              </a:rPr>
              <a:t>CPU</a:t>
            </a:r>
            <a:r>
              <a:rPr lang="zh-CN" altLang="en-US" b="1" dirty="0">
                <a:latin typeface="Times New Roman" pitchFamily="18" charset="0"/>
                <a:cs typeface="Times New Roman" pitchFamily="18" charset="0"/>
              </a:rPr>
              <a:t>会执行两种不同性质的程序</a:t>
            </a:r>
            <a:endParaRPr lang="en-US" altLang="zh-CN" b="1" dirty="0">
              <a:latin typeface="Times New Roman" pitchFamily="18" charset="0"/>
              <a:cs typeface="Times New Roman" pitchFamily="18" charset="0"/>
            </a:endParaRPr>
          </a:p>
          <a:p>
            <a:pPr lvl="1"/>
            <a:r>
              <a:rPr lang="zh-CN" altLang="en-US" dirty="0">
                <a:latin typeface="Times New Roman" pitchFamily="18" charset="0"/>
                <a:cs typeface="Times New Roman" pitchFamily="18" charset="0"/>
              </a:rPr>
              <a:t>操作系统内核程序</a:t>
            </a:r>
            <a:endParaRPr lang="en-US" altLang="zh-CN" dirty="0">
              <a:latin typeface="Times New Roman" pitchFamily="18" charset="0"/>
              <a:cs typeface="Times New Roman" pitchFamily="18" charset="0"/>
            </a:endParaRPr>
          </a:p>
          <a:p>
            <a:pPr lvl="1"/>
            <a:r>
              <a:rPr lang="zh-CN" altLang="en-US" dirty="0">
                <a:latin typeface="Times New Roman" pitchFamily="18" charset="0"/>
                <a:cs typeface="Times New Roman" pitchFamily="18" charset="0"/>
              </a:rPr>
              <a:t>用户自编程序</a:t>
            </a:r>
            <a:endParaRPr lang="en-US" altLang="zh-CN" dirty="0">
              <a:latin typeface="Times New Roman" pitchFamily="18" charset="0"/>
              <a:cs typeface="Times New Roman" pitchFamily="18" charset="0"/>
            </a:endParaRPr>
          </a:p>
          <a:p>
            <a:pPr lvl="1"/>
            <a:r>
              <a:rPr lang="zh-CN" altLang="en-US" dirty="0">
                <a:latin typeface="Times New Roman" pitchFamily="18" charset="0"/>
                <a:cs typeface="Times New Roman" pitchFamily="18" charset="0"/>
              </a:rPr>
              <a:t>前者是后者的管理者</a:t>
            </a:r>
            <a:r>
              <a:rPr lang="en-US" altLang="zh-CN" dirty="0">
                <a:latin typeface="Times New Roman" pitchFamily="18" charset="0"/>
                <a:cs typeface="Times New Roman" pitchFamily="18" charset="0"/>
              </a:rPr>
              <a:t>, </a:t>
            </a:r>
            <a:r>
              <a:rPr lang="zh-CN" altLang="en-US" dirty="0">
                <a:latin typeface="Times New Roman" pitchFamily="18" charset="0"/>
                <a:cs typeface="Times New Roman" pitchFamily="18" charset="0"/>
              </a:rPr>
              <a:t>会执行一些特权指令 </a:t>
            </a:r>
            <a:r>
              <a:rPr lang="en-US" altLang="zh-CN" dirty="0">
                <a:latin typeface="Times New Roman" pitchFamily="18" charset="0"/>
                <a:cs typeface="Times New Roman" pitchFamily="18" charset="0"/>
              </a:rPr>
              <a:t>(</a:t>
            </a:r>
            <a:r>
              <a:rPr lang="zh-CN" altLang="en-US" dirty="0">
                <a:latin typeface="Times New Roman" pitchFamily="18" charset="0"/>
                <a:cs typeface="Times New Roman" pitchFamily="18" charset="0"/>
              </a:rPr>
              <a:t>更改寄存器值</a:t>
            </a:r>
            <a:r>
              <a:rPr lang="en-US" altLang="zh-CN" dirty="0">
                <a:latin typeface="Times New Roman" pitchFamily="18" charset="0"/>
                <a:cs typeface="Times New Roman" pitchFamily="18" charset="0"/>
              </a:rPr>
              <a:t>)</a:t>
            </a:r>
          </a:p>
          <a:p>
            <a:pPr lvl="1">
              <a:spcAft>
                <a:spcPts val="1000"/>
              </a:spcAft>
            </a:pPr>
            <a:r>
              <a:rPr lang="zh-CN" altLang="en-US" dirty="0">
                <a:latin typeface="Times New Roman" pitchFamily="18" charset="0"/>
                <a:cs typeface="Times New Roman" pitchFamily="18" charset="0"/>
              </a:rPr>
              <a:t>具体实现上</a:t>
            </a:r>
            <a:r>
              <a:rPr lang="en-US" altLang="zh-CN" dirty="0">
                <a:latin typeface="Times New Roman" pitchFamily="18" charset="0"/>
                <a:cs typeface="Times New Roman" pitchFamily="18" charset="0"/>
              </a:rPr>
              <a:t>, CPU</a:t>
            </a:r>
            <a:r>
              <a:rPr lang="zh-CN" altLang="en-US" dirty="0">
                <a:latin typeface="Times New Roman" pitchFamily="18" charset="0"/>
                <a:cs typeface="Times New Roman" pitchFamily="18" charset="0"/>
              </a:rPr>
              <a:t>被分为内核态 </a:t>
            </a:r>
            <a:r>
              <a:rPr lang="en-US" altLang="zh-CN" dirty="0">
                <a:latin typeface="Times New Roman" pitchFamily="18" charset="0"/>
                <a:cs typeface="Times New Roman" pitchFamily="18" charset="0"/>
              </a:rPr>
              <a:t>(</a:t>
            </a:r>
            <a:r>
              <a:rPr lang="zh-CN" altLang="en-US" dirty="0">
                <a:latin typeface="Times New Roman" pitchFamily="18" charset="0"/>
                <a:cs typeface="Times New Roman" pitchFamily="18" charset="0"/>
              </a:rPr>
              <a:t>特权指令</a:t>
            </a:r>
            <a:r>
              <a:rPr lang="en-US" altLang="zh-CN" dirty="0">
                <a:latin typeface="Times New Roman" pitchFamily="18" charset="0"/>
                <a:cs typeface="Times New Roman" pitchFamily="18" charset="0"/>
              </a:rPr>
              <a:t>) </a:t>
            </a:r>
            <a:r>
              <a:rPr lang="zh-CN" altLang="en-US" dirty="0">
                <a:latin typeface="Times New Roman" pitchFamily="18" charset="0"/>
                <a:cs typeface="Times New Roman" pitchFamily="18" charset="0"/>
              </a:rPr>
              <a:t>和用户态</a:t>
            </a:r>
            <a:endParaRPr lang="en-US" altLang="zh-CN" dirty="0">
              <a:latin typeface="Times New Roman" pitchFamily="18" charset="0"/>
              <a:cs typeface="Times New Roman" pitchFamily="18" charset="0"/>
            </a:endParaRPr>
          </a:p>
          <a:p>
            <a:pPr marL="228600" lvl="1">
              <a:spcBef>
                <a:spcPts val="1000"/>
              </a:spcBef>
              <a:buFont typeface="Wingdings" charset="2"/>
              <a:buChar char="Ø"/>
            </a:pPr>
            <a:r>
              <a:rPr lang="zh-CN" altLang="en-US" sz="2800" dirty="0">
                <a:latin typeface="Times New Roman" pitchFamily="18" charset="0"/>
                <a:cs typeface="Times New Roman" pitchFamily="18" charset="0"/>
              </a:rPr>
              <a:t> </a:t>
            </a:r>
            <a:r>
              <a:rPr lang="zh-CN" altLang="en-US" sz="2800" b="1" dirty="0">
                <a:latin typeface="Times New Roman" pitchFamily="18" charset="0"/>
                <a:cs typeface="Times New Roman" pitchFamily="18" charset="0"/>
              </a:rPr>
              <a:t>中断和异常</a:t>
            </a:r>
            <a:endParaRPr lang="en-US" altLang="zh-CN" sz="2800" b="1" dirty="0">
              <a:latin typeface="Times New Roman" pitchFamily="18" charset="0"/>
              <a:cs typeface="Times New Roman" pitchFamily="18" charset="0"/>
            </a:endParaRPr>
          </a:p>
          <a:p>
            <a:pPr marL="800100" lvl="2" indent="-342900">
              <a:spcBef>
                <a:spcPts val="1000"/>
              </a:spcBef>
            </a:pPr>
            <a:r>
              <a:rPr lang="zh-CN" altLang="en-US" sz="2400" dirty="0">
                <a:latin typeface="Times New Roman" pitchFamily="18" charset="0"/>
                <a:cs typeface="Times New Roman" pitchFamily="18" charset="0"/>
              </a:rPr>
              <a:t>用于用户态切换至内核态</a:t>
            </a:r>
            <a:endParaRPr lang="en-US" altLang="zh-CN" sz="2400" dirty="0">
              <a:latin typeface="Times New Roman" pitchFamily="18" charset="0"/>
              <a:cs typeface="Times New Roman" pitchFamily="18" charset="0"/>
            </a:endParaRPr>
          </a:p>
          <a:p>
            <a:pPr marL="800100" lvl="2" indent="-342900">
              <a:spcBef>
                <a:spcPts val="1000"/>
              </a:spcBef>
            </a:pPr>
            <a:r>
              <a:rPr lang="zh-CN" altLang="en-US" sz="2400" dirty="0">
                <a:latin typeface="Times New Roman" pitchFamily="18" charset="0"/>
                <a:cs typeface="Times New Roman" pitchFamily="18" charset="0"/>
              </a:rPr>
              <a:t>中断来自</a:t>
            </a:r>
            <a:r>
              <a:rPr lang="en-US" altLang="zh-CN" sz="2400" dirty="0">
                <a:latin typeface="Times New Roman" pitchFamily="18" charset="0"/>
                <a:cs typeface="Times New Roman" pitchFamily="18" charset="0"/>
              </a:rPr>
              <a:t>CPU</a:t>
            </a:r>
            <a:r>
              <a:rPr lang="zh-CN" altLang="en-US" sz="2400" dirty="0">
                <a:latin typeface="Times New Roman" pitchFamily="18" charset="0"/>
                <a:cs typeface="Times New Roman" pitchFamily="18" charset="0"/>
              </a:rPr>
              <a:t>执行指令之外发生的事件 </a:t>
            </a:r>
            <a:r>
              <a:rPr lang="en-US" altLang="zh-CN" sz="2400" dirty="0">
                <a:latin typeface="Times New Roman" pitchFamily="18" charset="0"/>
                <a:cs typeface="Times New Roman" pitchFamily="18" charset="0"/>
              </a:rPr>
              <a:t>(I/O</a:t>
            </a:r>
            <a:r>
              <a:rPr lang="zh-CN" altLang="en-US" sz="2400" dirty="0">
                <a:latin typeface="Times New Roman" pitchFamily="18" charset="0"/>
                <a:cs typeface="Times New Roman" pitchFamily="18" charset="0"/>
              </a:rPr>
              <a:t>、时间中断</a:t>
            </a:r>
            <a:r>
              <a:rPr lang="en-US" altLang="zh-CN" sz="2400" dirty="0">
                <a:latin typeface="Times New Roman" pitchFamily="18" charset="0"/>
                <a:cs typeface="Times New Roman" pitchFamily="18" charset="0"/>
              </a:rPr>
              <a:t>)</a:t>
            </a:r>
          </a:p>
          <a:p>
            <a:pPr marL="457200" lvl="2" indent="0">
              <a:spcBef>
                <a:spcPts val="1000"/>
              </a:spcBef>
              <a:buNone/>
            </a:pPr>
            <a:r>
              <a:rPr lang="en-US" altLang="zh-CN" sz="2400" dirty="0">
                <a:latin typeface="Times New Roman" pitchFamily="18" charset="0"/>
                <a:cs typeface="Times New Roman" pitchFamily="18" charset="0"/>
              </a:rPr>
              <a:t>     </a:t>
            </a:r>
            <a:r>
              <a:rPr lang="zh-CN" altLang="en-US" sz="2400" dirty="0">
                <a:latin typeface="Times New Roman" pitchFamily="18" charset="0"/>
                <a:cs typeface="Times New Roman" pitchFamily="18" charset="0"/>
              </a:rPr>
              <a:t>它与当前程序运行无关</a:t>
            </a:r>
            <a:endParaRPr lang="en-US" altLang="zh-CN" sz="2400" dirty="0">
              <a:latin typeface="Times New Roman" pitchFamily="18" charset="0"/>
              <a:cs typeface="Times New Roman" pitchFamily="18" charset="0"/>
            </a:endParaRPr>
          </a:p>
          <a:p>
            <a:pPr marL="800100" lvl="2" indent="-342900">
              <a:spcBef>
                <a:spcPts val="1000"/>
              </a:spcBef>
            </a:pPr>
            <a:r>
              <a:rPr lang="zh-CN" altLang="en-US" sz="2400" dirty="0">
                <a:latin typeface="Times New Roman" pitchFamily="18" charset="0"/>
                <a:cs typeface="Times New Roman" pitchFamily="18" charset="0"/>
              </a:rPr>
              <a:t>异常来自</a:t>
            </a:r>
            <a:r>
              <a:rPr lang="en-US" altLang="zh-CN" sz="2400" dirty="0">
                <a:latin typeface="Times New Roman" pitchFamily="18" charset="0"/>
                <a:cs typeface="Times New Roman" pitchFamily="18" charset="0"/>
              </a:rPr>
              <a:t>CPU</a:t>
            </a:r>
            <a:r>
              <a:rPr lang="zh-CN" altLang="en-US" sz="2400" dirty="0">
                <a:latin typeface="Times New Roman" pitchFamily="18" charset="0"/>
                <a:cs typeface="Times New Roman" pitchFamily="18" charset="0"/>
              </a:rPr>
              <a:t>执行指令内部的事件 </a:t>
            </a:r>
            <a:r>
              <a:rPr lang="en-US" altLang="zh-CN" sz="2400" dirty="0">
                <a:latin typeface="Times New Roman" pitchFamily="18" charset="0"/>
                <a:cs typeface="Times New Roman" pitchFamily="18" charset="0"/>
              </a:rPr>
              <a:t>(</a:t>
            </a:r>
            <a:r>
              <a:rPr lang="zh-CN" altLang="en-US" sz="2400" dirty="0">
                <a:latin typeface="Times New Roman" pitchFamily="18" charset="0"/>
                <a:cs typeface="Times New Roman" pitchFamily="18" charset="0"/>
              </a:rPr>
              <a:t>除</a:t>
            </a:r>
            <a:r>
              <a:rPr lang="en-US" altLang="zh-CN" sz="2400" dirty="0">
                <a:latin typeface="Times New Roman" pitchFamily="18" charset="0"/>
                <a:cs typeface="Times New Roman" pitchFamily="18" charset="0"/>
              </a:rPr>
              <a:t>0</a:t>
            </a:r>
            <a:r>
              <a:rPr lang="zh-CN" altLang="en-US" sz="2400" dirty="0">
                <a:latin typeface="Times New Roman" pitchFamily="18" charset="0"/>
                <a:cs typeface="Times New Roman" pitchFamily="18" charset="0"/>
              </a:rPr>
              <a:t>、算术越界等</a:t>
            </a:r>
            <a:r>
              <a:rPr lang="en-US" altLang="zh-CN" sz="2400" dirty="0">
                <a:latin typeface="Times New Roman" pitchFamily="18" charset="0"/>
                <a:cs typeface="Times New Roman" pitchFamily="18" charset="0"/>
              </a:rPr>
              <a:t>)</a:t>
            </a:r>
          </a:p>
          <a:p>
            <a:pPr marL="457200" lvl="2" indent="0">
              <a:spcBef>
                <a:spcPts val="1000"/>
              </a:spcBef>
              <a:buNone/>
            </a:pPr>
            <a:r>
              <a:rPr lang="en-US" altLang="zh-CN" sz="2400" dirty="0">
                <a:latin typeface="Times New Roman" pitchFamily="18" charset="0"/>
                <a:cs typeface="Times New Roman" pitchFamily="18" charset="0"/>
              </a:rPr>
              <a:t>     </a:t>
            </a:r>
            <a:r>
              <a:rPr lang="zh-CN" altLang="en-US" sz="2400" dirty="0">
                <a:latin typeface="Times New Roman" pitchFamily="18" charset="0"/>
                <a:cs typeface="Times New Roman" pitchFamily="18" charset="0"/>
              </a:rPr>
              <a:t>它依赖当前程序的运行而且不能被屏蔽 </a:t>
            </a:r>
            <a:endParaRPr lang="en-US" altLang="zh-CN" sz="2400" dirty="0">
              <a:latin typeface="Times New Roman" pitchFamily="18" charset="0"/>
              <a:cs typeface="Times New Roman" pitchFamily="18" charset="0"/>
            </a:endParaRPr>
          </a:p>
        </p:txBody>
      </p:sp>
      <p:sp>
        <p:nvSpPr>
          <p:cNvPr id="4" name="灯片编号占位符 3"/>
          <p:cNvSpPr>
            <a:spLocks noGrp="1"/>
          </p:cNvSpPr>
          <p:nvPr>
            <p:ph type="sldNum" sz="quarter" idx="12"/>
          </p:nvPr>
        </p:nvSpPr>
        <p:spPr/>
        <p:txBody>
          <a:bodyPr/>
          <a:lstStyle/>
          <a:p>
            <a:pPr>
              <a:defRPr/>
            </a:pPr>
            <a:fld id="{0C78537A-5010-4545-89DA-8A8915DB7A41}" type="slidenum">
              <a:rPr lang="en-US" altLang="zh-CN" smtClean="0"/>
              <a:t>30</a:t>
            </a:fld>
            <a:endParaRPr lang="en-US" altLang="zh-CN"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操作系统概述</a:t>
            </a:r>
            <a:endParaRPr lang="en-US" dirty="0"/>
          </a:p>
        </p:txBody>
      </p:sp>
      <p:sp>
        <p:nvSpPr>
          <p:cNvPr id="3" name="内容占位符 2"/>
          <p:cNvSpPr>
            <a:spLocks noGrp="1"/>
          </p:cNvSpPr>
          <p:nvPr>
            <p:ph idx="1"/>
          </p:nvPr>
        </p:nvSpPr>
        <p:spPr/>
        <p:txBody>
          <a:bodyPr/>
          <a:lstStyle/>
          <a:p>
            <a:pPr>
              <a:buFont typeface="Wingdings" charset="2"/>
              <a:buChar char="Ø"/>
            </a:pPr>
            <a:r>
              <a:rPr lang="zh-CN" altLang="en-US" dirty="0">
                <a:latin typeface="Times New Roman" pitchFamily="18" charset="0"/>
                <a:cs typeface="Times New Roman" pitchFamily="18" charset="0"/>
              </a:rPr>
              <a:t> </a:t>
            </a:r>
            <a:r>
              <a:rPr lang="zh-CN" altLang="en-US" b="1" dirty="0">
                <a:solidFill>
                  <a:srgbClr val="FF0000"/>
                </a:solidFill>
                <a:latin typeface="Times New Roman" pitchFamily="18" charset="0"/>
                <a:cs typeface="Times New Roman" pitchFamily="18" charset="0"/>
              </a:rPr>
              <a:t>系统调用</a:t>
            </a:r>
            <a:endParaRPr lang="en-US" altLang="zh-CN" dirty="0">
              <a:latin typeface="Times New Roman" pitchFamily="18" charset="0"/>
              <a:cs typeface="Times New Roman" pitchFamily="18" charset="0"/>
            </a:endParaRPr>
          </a:p>
          <a:p>
            <a:pPr lvl="1"/>
            <a:r>
              <a:rPr lang="en-US" altLang="zh-CN" b="1" dirty="0">
                <a:latin typeface="Times New Roman" pitchFamily="18" charset="0"/>
                <a:cs typeface="Times New Roman" pitchFamily="18" charset="0"/>
              </a:rPr>
              <a:t> </a:t>
            </a:r>
            <a:r>
              <a:rPr lang="zh-CN" altLang="en-US" dirty="0">
                <a:latin typeface="Times New Roman" pitchFamily="18" charset="0"/>
                <a:cs typeface="Times New Roman" pitchFamily="18" charset="0"/>
              </a:rPr>
              <a:t>在用户程序中，与资源有关的操作都需要通过系统调用的</a:t>
            </a:r>
            <a:endParaRPr lang="en-US" altLang="zh-CN" dirty="0">
              <a:latin typeface="Times New Roman" pitchFamily="18" charset="0"/>
              <a:cs typeface="Times New Roman" pitchFamily="18" charset="0"/>
            </a:endParaRPr>
          </a:p>
          <a:p>
            <a:pPr marL="457200" lvl="1" indent="0">
              <a:buNone/>
            </a:pPr>
            <a:r>
              <a:rPr lang="en-US" altLang="zh-CN" dirty="0">
                <a:latin typeface="Times New Roman" pitchFamily="18" charset="0"/>
                <a:cs typeface="Times New Roman" pitchFamily="18" charset="0"/>
              </a:rPr>
              <a:t>    </a:t>
            </a:r>
            <a:r>
              <a:rPr lang="zh-CN" altLang="en-US" dirty="0">
                <a:latin typeface="Times New Roman" pitchFamily="18" charset="0"/>
                <a:cs typeface="Times New Roman" pitchFamily="18" charset="0"/>
              </a:rPr>
              <a:t>的方式，由</a:t>
            </a:r>
            <a:r>
              <a:rPr lang="en-US" altLang="zh-CN" dirty="0">
                <a:latin typeface="Times New Roman" pitchFamily="18" charset="0"/>
                <a:cs typeface="Times New Roman" pitchFamily="18" charset="0"/>
              </a:rPr>
              <a:t>OS</a:t>
            </a:r>
            <a:r>
              <a:rPr lang="zh-CN" altLang="en-US" dirty="0">
                <a:latin typeface="Times New Roman" pitchFamily="18" charset="0"/>
                <a:cs typeface="Times New Roman" pitchFamily="18" charset="0"/>
              </a:rPr>
              <a:t>代为完成</a:t>
            </a:r>
            <a:endParaRPr lang="en-US" altLang="zh-CN" dirty="0">
              <a:latin typeface="Times New Roman" pitchFamily="18" charset="0"/>
              <a:cs typeface="Times New Roman" pitchFamily="18" charset="0"/>
            </a:endParaRPr>
          </a:p>
          <a:p>
            <a:pPr lvl="1"/>
            <a:r>
              <a:rPr lang="en-US" altLang="zh-CN" dirty="0">
                <a:latin typeface="Times New Roman" pitchFamily="18" charset="0"/>
                <a:cs typeface="Times New Roman" pitchFamily="18" charset="0"/>
              </a:rPr>
              <a:t> </a:t>
            </a:r>
            <a:r>
              <a:rPr lang="zh-CN" altLang="en-US" b="1" dirty="0">
                <a:latin typeface="Times New Roman" pitchFamily="18" charset="0"/>
                <a:cs typeface="Times New Roman" pitchFamily="18" charset="0"/>
              </a:rPr>
              <a:t>系统调用的分类</a:t>
            </a:r>
            <a:endParaRPr lang="en-US" altLang="zh-CN" b="1" dirty="0">
              <a:latin typeface="Times New Roman" pitchFamily="18" charset="0"/>
              <a:cs typeface="Times New Roman" pitchFamily="18" charset="0"/>
            </a:endParaRPr>
          </a:p>
          <a:p>
            <a:pPr lvl="2"/>
            <a:r>
              <a:rPr lang="zh-CN" altLang="en-US" sz="2400" b="1" dirty="0">
                <a:latin typeface="Times New Roman" pitchFamily="18" charset="0"/>
                <a:cs typeface="Times New Roman" pitchFamily="18" charset="0"/>
              </a:rPr>
              <a:t>设备管理</a:t>
            </a:r>
            <a:r>
              <a:rPr lang="zh-CN" altLang="en-US" sz="2400" dirty="0">
                <a:latin typeface="Times New Roman" pitchFamily="18" charset="0"/>
                <a:cs typeface="Times New Roman" pitchFamily="18" charset="0"/>
              </a:rPr>
              <a:t>，完成设备启动、请求和释放等功能</a:t>
            </a:r>
            <a:endParaRPr lang="en-US" altLang="zh-CN" sz="2400" dirty="0">
              <a:latin typeface="Times New Roman" pitchFamily="18" charset="0"/>
              <a:cs typeface="Times New Roman" pitchFamily="18" charset="0"/>
            </a:endParaRPr>
          </a:p>
          <a:p>
            <a:pPr lvl="2"/>
            <a:r>
              <a:rPr lang="zh-CN" altLang="en-US" sz="2400" b="1" dirty="0">
                <a:latin typeface="Times New Roman" pitchFamily="18" charset="0"/>
                <a:cs typeface="Times New Roman" pitchFamily="18" charset="0"/>
              </a:rPr>
              <a:t>文件管理</a:t>
            </a:r>
            <a:r>
              <a:rPr lang="zh-CN" altLang="en-US" sz="2400" dirty="0">
                <a:latin typeface="Times New Roman" pitchFamily="18" charset="0"/>
                <a:cs typeface="Times New Roman" pitchFamily="18" charset="0"/>
              </a:rPr>
              <a:t>，完成文件创建、删除、读、写等功能</a:t>
            </a:r>
            <a:endParaRPr lang="en-US" altLang="zh-CN" sz="2400" dirty="0">
              <a:latin typeface="Times New Roman" pitchFamily="18" charset="0"/>
              <a:cs typeface="Times New Roman" pitchFamily="18" charset="0"/>
            </a:endParaRPr>
          </a:p>
          <a:p>
            <a:pPr lvl="2"/>
            <a:r>
              <a:rPr lang="zh-CN" altLang="en-US" sz="2400" b="1" dirty="0">
                <a:latin typeface="Times New Roman" pitchFamily="18" charset="0"/>
                <a:cs typeface="Times New Roman" pitchFamily="18" charset="0"/>
              </a:rPr>
              <a:t>进程控制</a:t>
            </a:r>
            <a:r>
              <a:rPr lang="zh-CN" altLang="en-US" sz="2400" dirty="0">
                <a:latin typeface="Times New Roman" pitchFamily="18" charset="0"/>
                <a:cs typeface="Times New Roman" pitchFamily="18" charset="0"/>
              </a:rPr>
              <a:t>，完成进程的创建、销毁、阻塞、唤醒等功能</a:t>
            </a:r>
            <a:endParaRPr lang="en-US" altLang="zh-CN" sz="2400" dirty="0">
              <a:latin typeface="Times New Roman" pitchFamily="18" charset="0"/>
              <a:cs typeface="Times New Roman" pitchFamily="18" charset="0"/>
            </a:endParaRPr>
          </a:p>
          <a:p>
            <a:pPr lvl="2"/>
            <a:r>
              <a:rPr lang="zh-CN" altLang="en-US" sz="2400" b="1" dirty="0">
                <a:latin typeface="Times New Roman" pitchFamily="18" charset="0"/>
                <a:cs typeface="Times New Roman" pitchFamily="18" charset="0"/>
              </a:rPr>
              <a:t>进程通信</a:t>
            </a:r>
            <a:r>
              <a:rPr lang="zh-CN" altLang="en-US" sz="2400" dirty="0">
                <a:latin typeface="Times New Roman" pitchFamily="18" charset="0"/>
                <a:cs typeface="Times New Roman" pitchFamily="18" charset="0"/>
              </a:rPr>
              <a:t>，完成进程之间的消息传递或信号传递功能</a:t>
            </a:r>
            <a:endParaRPr lang="en-US" altLang="zh-CN" sz="2400" dirty="0">
              <a:latin typeface="Times New Roman" pitchFamily="18" charset="0"/>
              <a:cs typeface="Times New Roman" pitchFamily="18" charset="0"/>
            </a:endParaRPr>
          </a:p>
          <a:p>
            <a:pPr lvl="2"/>
            <a:r>
              <a:rPr lang="zh-CN" altLang="en-US" sz="2400" b="1" dirty="0">
                <a:latin typeface="Times New Roman" pitchFamily="18" charset="0"/>
                <a:cs typeface="Times New Roman" pitchFamily="18" charset="0"/>
              </a:rPr>
              <a:t>内存管理</a:t>
            </a:r>
            <a:r>
              <a:rPr lang="zh-CN" altLang="en-US" sz="2400" dirty="0">
                <a:latin typeface="Times New Roman" pitchFamily="18" charset="0"/>
                <a:cs typeface="Times New Roman" pitchFamily="18" charset="0"/>
              </a:rPr>
              <a:t>，完成内存分配、回收等功能</a:t>
            </a:r>
            <a:endParaRPr lang="en-US" altLang="zh-CN" sz="2400" dirty="0">
              <a:latin typeface="Times New Roman" pitchFamily="18" charset="0"/>
              <a:cs typeface="Times New Roman" pitchFamily="18" charset="0"/>
            </a:endParaRPr>
          </a:p>
          <a:p>
            <a:pPr lvl="1"/>
            <a:r>
              <a:rPr lang="zh-CN" altLang="en-US" b="1" dirty="0">
                <a:latin typeface="Times New Roman" pitchFamily="18" charset="0"/>
                <a:cs typeface="Times New Roman" pitchFamily="18" charset="0"/>
              </a:rPr>
              <a:t>系统调用的过程</a:t>
            </a:r>
            <a:endParaRPr lang="en-US" altLang="zh-CN" b="1" dirty="0">
              <a:latin typeface="Times New Roman" pitchFamily="18" charset="0"/>
              <a:cs typeface="Times New Roman" pitchFamily="18" charset="0"/>
            </a:endParaRPr>
          </a:p>
          <a:p>
            <a:pPr lvl="2"/>
            <a:r>
              <a:rPr lang="zh-CN" altLang="en-US" sz="2400" dirty="0">
                <a:latin typeface="Times New Roman" pitchFamily="18" charset="0"/>
                <a:cs typeface="Times New Roman" pitchFamily="18" charset="0"/>
              </a:rPr>
              <a:t>用户态 </a:t>
            </a:r>
            <a:r>
              <a:rPr lang="en-US" altLang="zh-CN" sz="2400" dirty="0">
                <a:latin typeface="Times New Roman" pitchFamily="18" charset="0"/>
                <a:cs typeface="Times New Roman" pitchFamily="18" charset="0"/>
                <a:sym typeface="Wingdings" charset="2"/>
              </a:rPr>
              <a:t> </a:t>
            </a:r>
            <a:r>
              <a:rPr lang="zh-CN" altLang="en-US" sz="2400" dirty="0">
                <a:latin typeface="Times New Roman" pitchFamily="18" charset="0"/>
                <a:cs typeface="Times New Roman" pitchFamily="18" charset="0"/>
                <a:sym typeface="Wingdings" charset="2"/>
              </a:rPr>
              <a:t>内核态 </a:t>
            </a:r>
            <a:r>
              <a:rPr lang="en-US" altLang="zh-CN" sz="2400" dirty="0">
                <a:latin typeface="Times New Roman" pitchFamily="18" charset="0"/>
                <a:cs typeface="Times New Roman" pitchFamily="18" charset="0"/>
                <a:sym typeface="Wingdings" charset="2"/>
              </a:rPr>
              <a:t>(</a:t>
            </a:r>
            <a:r>
              <a:rPr lang="zh-CN" altLang="en-US" sz="2400" dirty="0">
                <a:latin typeface="Times New Roman" pitchFamily="18" charset="0"/>
                <a:cs typeface="Times New Roman" pitchFamily="18" charset="0"/>
                <a:sym typeface="Wingdings" charset="2"/>
              </a:rPr>
              <a:t>使用资源</a:t>
            </a:r>
            <a:r>
              <a:rPr lang="en-US" altLang="zh-CN" sz="2400" dirty="0">
                <a:latin typeface="Times New Roman" pitchFamily="18" charset="0"/>
                <a:cs typeface="Times New Roman" pitchFamily="18" charset="0"/>
                <a:sym typeface="Wingdings" charset="2"/>
              </a:rPr>
              <a:t>)</a:t>
            </a:r>
            <a:r>
              <a:rPr lang="zh-CN" altLang="en-US" sz="2400" dirty="0">
                <a:latin typeface="Times New Roman" pitchFamily="18" charset="0"/>
                <a:cs typeface="Times New Roman" pitchFamily="18" charset="0"/>
                <a:sym typeface="Wingdings" charset="2"/>
              </a:rPr>
              <a:t> </a:t>
            </a:r>
            <a:r>
              <a:rPr lang="en-US" altLang="zh-CN" sz="2400" dirty="0">
                <a:latin typeface="Times New Roman" pitchFamily="18" charset="0"/>
                <a:cs typeface="Times New Roman" pitchFamily="18" charset="0"/>
                <a:sym typeface="Wingdings" charset="2"/>
              </a:rPr>
              <a:t> </a:t>
            </a:r>
            <a:r>
              <a:rPr lang="zh-CN" altLang="en-US" sz="2400" dirty="0">
                <a:latin typeface="Times New Roman" pitchFamily="18" charset="0"/>
                <a:cs typeface="Times New Roman" pitchFamily="18" charset="0"/>
                <a:sym typeface="Wingdings" charset="2"/>
              </a:rPr>
              <a:t>用户态</a:t>
            </a:r>
            <a:endParaRPr lang="en-US" altLang="zh-CN" sz="2400" dirty="0">
              <a:latin typeface="Times New Roman" pitchFamily="18" charset="0"/>
              <a:cs typeface="Times New Roman" pitchFamily="18" charset="0"/>
              <a:sym typeface="Wingdings" charset="2"/>
            </a:endParaRPr>
          </a:p>
          <a:p>
            <a:pPr lvl="2"/>
            <a:r>
              <a:rPr lang="zh-CN" altLang="en-US" sz="2400" dirty="0">
                <a:latin typeface="Times New Roman" pitchFamily="18" charset="0"/>
                <a:cs typeface="Times New Roman" pitchFamily="18" charset="0"/>
                <a:sym typeface="Wingdings" charset="2"/>
              </a:rPr>
              <a:t>保证系统稳定性和安全性</a:t>
            </a:r>
            <a:endParaRPr lang="en-US" altLang="zh-CN" sz="2400" dirty="0">
              <a:latin typeface="Times New Roman" pitchFamily="18" charset="0"/>
              <a:cs typeface="Times New Roman" pitchFamily="18" charset="0"/>
            </a:endParaRPr>
          </a:p>
        </p:txBody>
      </p:sp>
      <p:sp>
        <p:nvSpPr>
          <p:cNvPr id="4" name="灯片编号占位符 3"/>
          <p:cNvSpPr>
            <a:spLocks noGrp="1"/>
          </p:cNvSpPr>
          <p:nvPr>
            <p:ph type="sldNum" sz="quarter" idx="12"/>
          </p:nvPr>
        </p:nvSpPr>
        <p:spPr/>
        <p:txBody>
          <a:bodyPr/>
          <a:lstStyle/>
          <a:p>
            <a:pPr>
              <a:defRPr/>
            </a:pPr>
            <a:fld id="{0C78537A-5010-4545-89DA-8A8915DB7A41}" type="slidenum">
              <a:rPr lang="en-US" altLang="zh-CN" smtClean="0"/>
              <a:t>31</a:t>
            </a:fld>
            <a:endParaRPr lang="en-US" altLang="zh-CN" dirty="0"/>
          </a:p>
        </p:txBody>
      </p:sp>
      <p:pic>
        <p:nvPicPr>
          <p:cNvPr id="8" name="图片 7"/>
          <p:cNvPicPr>
            <a:picLocks noChangeAspect="1"/>
          </p:cNvPicPr>
          <p:nvPr/>
        </p:nvPicPr>
        <p:blipFill>
          <a:blip r:embed="rId2"/>
          <a:stretch>
            <a:fillRect/>
          </a:stretch>
        </p:blipFill>
        <p:spPr>
          <a:xfrm>
            <a:off x="23812" y="1219701"/>
            <a:ext cx="9096375" cy="49720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操作系统概述</a:t>
            </a:r>
            <a:endParaRPr lang="en-US" dirty="0"/>
          </a:p>
        </p:txBody>
      </p:sp>
      <p:sp>
        <p:nvSpPr>
          <p:cNvPr id="4" name="灯片编号占位符 3"/>
          <p:cNvSpPr>
            <a:spLocks noGrp="1"/>
          </p:cNvSpPr>
          <p:nvPr>
            <p:ph type="sldNum" sz="quarter" idx="12"/>
          </p:nvPr>
        </p:nvSpPr>
        <p:spPr/>
        <p:txBody>
          <a:bodyPr/>
          <a:lstStyle/>
          <a:p>
            <a:pPr>
              <a:defRPr/>
            </a:pPr>
            <a:fld id="{0C78537A-5010-4545-89DA-8A8915DB7A41}" type="slidenum">
              <a:rPr lang="en-US" altLang="zh-CN" smtClean="0"/>
              <a:t>32</a:t>
            </a:fld>
            <a:endParaRPr lang="en-US" altLang="zh-CN" dirty="0"/>
          </a:p>
        </p:txBody>
      </p:sp>
      <p:sp>
        <p:nvSpPr>
          <p:cNvPr id="5" name="内容占位符 2"/>
          <p:cNvSpPr>
            <a:spLocks noGrp="1"/>
          </p:cNvSpPr>
          <p:nvPr>
            <p:ph idx="1"/>
          </p:nvPr>
        </p:nvSpPr>
        <p:spPr>
          <a:xfrm>
            <a:off x="248700" y="1334292"/>
            <a:ext cx="8996900" cy="5013851"/>
          </a:xfrm>
        </p:spPr>
        <p:txBody>
          <a:bodyPr/>
          <a:lstStyle/>
          <a:p>
            <a:pPr marL="0" indent="0">
              <a:buNone/>
            </a:pPr>
            <a:r>
              <a:rPr lang="zh-CN" altLang="en-US" dirty="0"/>
              <a:t>操作系统的体系结构</a:t>
            </a:r>
            <a:r>
              <a:rPr lang="en-US" altLang="zh-CN" dirty="0"/>
              <a:t>:</a:t>
            </a:r>
          </a:p>
          <a:p>
            <a:pPr>
              <a:spcAft>
                <a:spcPts val="1000"/>
              </a:spcAft>
              <a:buFont typeface="Wingdings" charset="2"/>
              <a:buChar char="Ø"/>
            </a:pPr>
            <a:r>
              <a:rPr lang="en-US" dirty="0"/>
              <a:t> </a:t>
            </a:r>
            <a:r>
              <a:rPr lang="zh-CN" altLang="en-US" b="1" dirty="0"/>
              <a:t>大内核</a:t>
            </a:r>
            <a:r>
              <a:rPr lang="en-US" altLang="zh-CN" b="1" dirty="0"/>
              <a:t>: </a:t>
            </a:r>
            <a:r>
              <a:rPr lang="zh-CN" altLang="en-US" dirty="0"/>
              <a:t>将操作系统的主要功能模块作为整体运行在</a:t>
            </a:r>
            <a:r>
              <a:rPr lang="zh-CN" altLang="en-US" dirty="0">
                <a:latin typeface="Times New Roman" pitchFamily="18" charset="0"/>
                <a:cs typeface="Times New Roman" pitchFamily="18" charset="0"/>
              </a:rPr>
              <a:t>核心态</a:t>
            </a:r>
            <a:r>
              <a:rPr lang="en-US" altLang="zh-CN" dirty="0">
                <a:latin typeface="Times New Roman" pitchFamily="18" charset="0"/>
                <a:cs typeface="Times New Roman" pitchFamily="18" charset="0"/>
              </a:rPr>
              <a:t>, </a:t>
            </a:r>
            <a:r>
              <a:rPr lang="zh-CN" altLang="en-US" dirty="0">
                <a:latin typeface="Times New Roman" pitchFamily="18" charset="0"/>
                <a:cs typeface="Times New Roman" pitchFamily="18" charset="0"/>
              </a:rPr>
              <a:t>以此来</a:t>
            </a:r>
            <a:r>
              <a:rPr lang="zh-CN" altLang="en-US" dirty="0"/>
              <a:t>为应用程序提供高性能服务</a:t>
            </a:r>
            <a:endParaRPr lang="en-US" altLang="zh-CN" dirty="0"/>
          </a:p>
          <a:p>
            <a:pPr lvl="1">
              <a:buFont typeface="Wingdings" charset="2"/>
              <a:buChar char="ü"/>
            </a:pPr>
            <a:r>
              <a:rPr lang="en-US" altLang="zh-CN" dirty="0"/>
              <a:t> </a:t>
            </a:r>
            <a:r>
              <a:rPr lang="zh-CN" altLang="en-US" dirty="0"/>
              <a:t>模块间信息</a:t>
            </a:r>
            <a:r>
              <a:rPr lang="zh-CN" altLang="en-US" dirty="0">
                <a:latin typeface="Times New Roman" pitchFamily="18" charset="0"/>
                <a:cs typeface="Times New Roman" pitchFamily="18" charset="0"/>
              </a:rPr>
              <a:t>共享 </a:t>
            </a:r>
            <a:r>
              <a:rPr lang="en-US" altLang="zh-CN" dirty="0">
                <a:latin typeface="Times New Roman" pitchFamily="18" charset="0"/>
                <a:cs typeface="Times New Roman" pitchFamily="18" charset="0"/>
                <a:sym typeface="Wingdings" charset="2"/>
              </a:rPr>
              <a:t> </a:t>
            </a:r>
            <a:r>
              <a:rPr lang="zh-CN" altLang="en-US" dirty="0"/>
              <a:t>性能优势明显</a:t>
            </a:r>
            <a:endParaRPr lang="en-US" altLang="zh-CN" dirty="0"/>
          </a:p>
          <a:p>
            <a:pPr lvl="1">
              <a:buFont typeface="Wingdings" charset="2"/>
              <a:buChar char="û"/>
            </a:pPr>
            <a:r>
              <a:rPr lang="en-US" altLang="zh-CN" dirty="0"/>
              <a:t> </a:t>
            </a:r>
            <a:r>
              <a:rPr lang="zh-CN" altLang="en-US" dirty="0"/>
              <a:t>程序服务需求增加、接口形式更复杂 </a:t>
            </a:r>
            <a:r>
              <a:rPr lang="en-US" altLang="zh-CN" dirty="0">
                <a:sym typeface="Wingdings" charset="2"/>
              </a:rPr>
              <a:t> </a:t>
            </a:r>
          </a:p>
          <a:p>
            <a:pPr marL="457200" lvl="1" indent="0">
              <a:buNone/>
            </a:pPr>
            <a:r>
              <a:rPr lang="en-US" altLang="zh-CN" dirty="0">
                <a:latin typeface="Times New Roman" pitchFamily="18" charset="0"/>
                <a:cs typeface="Times New Roman" pitchFamily="18" charset="0"/>
                <a:sym typeface="Wingdings" charset="2"/>
              </a:rPr>
              <a:t>     </a:t>
            </a:r>
            <a:r>
              <a:rPr lang="zh-CN" altLang="en-US" dirty="0">
                <a:latin typeface="Times New Roman" pitchFamily="18" charset="0"/>
                <a:cs typeface="Times New Roman" pitchFamily="18" charset="0"/>
                <a:sym typeface="Wingdings" charset="2"/>
              </a:rPr>
              <a:t>功能耦合度高、模块化程度下降</a:t>
            </a:r>
            <a:r>
              <a:rPr lang="en-US" altLang="zh-CN" dirty="0">
                <a:latin typeface="Times New Roman" pitchFamily="18" charset="0"/>
                <a:cs typeface="Times New Roman" pitchFamily="18" charset="0"/>
                <a:sym typeface="Wingdings" charset="2"/>
              </a:rPr>
              <a:t>, </a:t>
            </a:r>
            <a:r>
              <a:rPr lang="zh-CN" altLang="en-US" dirty="0">
                <a:latin typeface="Times New Roman" pitchFamily="18" charset="0"/>
                <a:cs typeface="Times New Roman" pitchFamily="18" charset="0"/>
                <a:sym typeface="Wingdings" charset="2"/>
              </a:rPr>
              <a:t>内核设计庞大且复杂</a:t>
            </a:r>
            <a:endParaRPr lang="en-US" altLang="zh-CN" dirty="0">
              <a:latin typeface="Times New Roman" pitchFamily="18" charset="0"/>
              <a:cs typeface="Times New Roman" pitchFamily="18" charset="0"/>
            </a:endParaRPr>
          </a:p>
          <a:p>
            <a:pPr>
              <a:spcAft>
                <a:spcPts val="1000"/>
              </a:spcAft>
              <a:buFont typeface="Wingdings" charset="2"/>
              <a:buChar char="Ø"/>
            </a:pPr>
            <a:r>
              <a:rPr lang="zh-CN" altLang="en-US" sz="2800" b="1" dirty="0"/>
              <a:t> 微内核</a:t>
            </a:r>
            <a:r>
              <a:rPr lang="en-US" altLang="zh-CN" sz="2800" b="1" dirty="0"/>
              <a:t>: </a:t>
            </a:r>
            <a:r>
              <a:rPr lang="zh-CN" altLang="en-US" sz="2800" dirty="0"/>
              <a:t>解决操作系统的内核代码难以维护问题</a:t>
            </a:r>
            <a:r>
              <a:rPr lang="en-US" altLang="zh-CN" sz="2800" dirty="0"/>
              <a:t>,</a:t>
            </a:r>
            <a:r>
              <a:rPr lang="zh-CN" altLang="en-US" sz="2800" dirty="0"/>
              <a:t>即将内核最基本功能 </a:t>
            </a:r>
            <a:r>
              <a:rPr lang="en-US" altLang="zh-CN" sz="2800" dirty="0">
                <a:latin typeface="Times New Roman" pitchFamily="18" charset="0"/>
                <a:cs typeface="Times New Roman" pitchFamily="18" charset="0"/>
              </a:rPr>
              <a:t>(e.g., </a:t>
            </a:r>
            <a:r>
              <a:rPr lang="zh-CN" altLang="en-US" sz="2800" dirty="0">
                <a:latin typeface="Times New Roman" pitchFamily="18" charset="0"/>
                <a:cs typeface="Times New Roman" pitchFamily="18" charset="0"/>
              </a:rPr>
              <a:t>进程、线程管理</a:t>
            </a:r>
            <a:r>
              <a:rPr lang="en-US" altLang="zh-CN" sz="2800" dirty="0">
                <a:latin typeface="Times New Roman" pitchFamily="18" charset="0"/>
                <a:cs typeface="Times New Roman" pitchFamily="18" charset="0"/>
              </a:rPr>
              <a:t>) </a:t>
            </a:r>
            <a:r>
              <a:rPr lang="zh-CN" altLang="en-US" sz="2800" dirty="0">
                <a:latin typeface="Times New Roman" pitchFamily="18" charset="0"/>
                <a:cs typeface="Times New Roman" pitchFamily="18" charset="0"/>
              </a:rPr>
              <a:t>保留</a:t>
            </a:r>
            <a:r>
              <a:rPr lang="en-US" altLang="zh-CN" sz="2800" dirty="0">
                <a:latin typeface="Times New Roman" pitchFamily="18" charset="0"/>
                <a:cs typeface="Times New Roman" pitchFamily="18" charset="0"/>
              </a:rPr>
              <a:t>, </a:t>
            </a:r>
            <a:r>
              <a:rPr lang="zh-CN" altLang="en-US" sz="2800" dirty="0">
                <a:latin typeface="Times New Roman" pitchFamily="18" charset="0"/>
                <a:cs typeface="Times New Roman" pitchFamily="18" charset="0"/>
              </a:rPr>
              <a:t>剩余功能移到用户态执行</a:t>
            </a:r>
            <a:endParaRPr lang="en-US" altLang="zh-CN" sz="2800" dirty="0">
              <a:latin typeface="Times New Roman" pitchFamily="18" charset="0"/>
              <a:cs typeface="Times New Roman" pitchFamily="18" charset="0"/>
            </a:endParaRPr>
          </a:p>
          <a:p>
            <a:pPr lvl="1">
              <a:buFont typeface="Wingdings" charset="2"/>
              <a:buChar char="ü"/>
            </a:pPr>
            <a:r>
              <a:rPr lang="en-US" altLang="zh-CN" dirty="0"/>
              <a:t> </a:t>
            </a:r>
            <a:r>
              <a:rPr lang="zh-CN" altLang="en-US" dirty="0"/>
              <a:t>降低了内核设计的复杂度</a:t>
            </a:r>
            <a:endParaRPr lang="en-US" altLang="zh-CN" dirty="0"/>
          </a:p>
          <a:p>
            <a:pPr lvl="1">
              <a:buFont typeface="Wingdings" charset="2"/>
              <a:buChar char="ü"/>
            </a:pPr>
            <a:r>
              <a:rPr lang="en-US" altLang="zh-CN" dirty="0"/>
              <a:t> </a:t>
            </a:r>
            <a:r>
              <a:rPr lang="zh-CN" altLang="en-US" dirty="0"/>
              <a:t>具有更好的分层和模块化接口</a:t>
            </a:r>
            <a:endParaRPr lang="en-US" altLang="zh-CN" dirty="0"/>
          </a:p>
          <a:p>
            <a:pPr lvl="1">
              <a:buFont typeface="Wingdings" charset="2"/>
              <a:buChar char="û"/>
            </a:pPr>
            <a:r>
              <a:rPr lang="en-US" altLang="zh-CN" dirty="0"/>
              <a:t> </a:t>
            </a:r>
            <a:r>
              <a:rPr lang="zh-CN" altLang="en-US" b="1" dirty="0">
                <a:solidFill>
                  <a:srgbClr val="FF0000"/>
                </a:solidFill>
              </a:rPr>
              <a:t>性能问题</a:t>
            </a:r>
            <a:r>
              <a:rPr lang="en-US" altLang="zh-CN" b="1" dirty="0">
                <a:solidFill>
                  <a:srgbClr val="FF0000"/>
                </a:solidFill>
              </a:rPr>
              <a:t>!!!! </a:t>
            </a:r>
            <a:r>
              <a:rPr lang="zh-CN" altLang="en-US" b="1" dirty="0">
                <a:solidFill>
                  <a:srgbClr val="FF0000"/>
                </a:solidFill>
              </a:rPr>
              <a:t>频繁的在用户态和内核态切换</a:t>
            </a:r>
            <a:endParaRPr lang="en-US" b="1" dirty="0">
              <a:solidFill>
                <a:srgbClr val="FF0000"/>
              </a:solidFill>
              <a:latin typeface="Times New Roman" pitchFamily="18" charset="0"/>
              <a:cs typeface="Times New Roman" pitchFamily="18" charset="0"/>
            </a:endParaRPr>
          </a:p>
        </p:txBody>
      </p:sp>
      <p:sp>
        <p:nvSpPr>
          <p:cNvPr id="6" name="圆角矩形 5"/>
          <p:cNvSpPr/>
          <p:nvPr/>
        </p:nvSpPr>
        <p:spPr>
          <a:xfrm>
            <a:off x="4820575" y="5106009"/>
            <a:ext cx="4103773" cy="469168"/>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2000" b="1">
                <a:solidFill>
                  <a:schemeClr val="dk1"/>
                </a:solidFill>
                <a:latin typeface="Times New Roman" pitchFamily="18" charset="0"/>
                <a:ea typeface="楷体" pitchFamily="49" charset="-122"/>
                <a:cs typeface="Times New Roman" pitchFamily="18" charset="0"/>
              </a:rPr>
              <a:t>IoT</a:t>
            </a:r>
            <a:r>
              <a:rPr lang="zh-CN" altLang="en-US" sz="2000" b="1" dirty="0">
                <a:solidFill>
                  <a:schemeClr val="dk1"/>
                </a:solidFill>
                <a:latin typeface="Times New Roman" pitchFamily="18" charset="0"/>
                <a:ea typeface="楷体" pitchFamily="49" charset="-122"/>
                <a:cs typeface="Times New Roman" pitchFamily="18" charset="0"/>
              </a:rPr>
              <a:t>和</a:t>
            </a:r>
            <a:r>
              <a:rPr lang="en-US" altLang="zh-CN" sz="2000" b="1" dirty="0">
                <a:solidFill>
                  <a:schemeClr val="dk1"/>
                </a:solidFill>
                <a:latin typeface="Times New Roman" pitchFamily="18" charset="0"/>
                <a:ea typeface="楷体" pitchFamily="49" charset="-122"/>
                <a:cs typeface="Times New Roman" pitchFamily="18" charset="0"/>
              </a:rPr>
              <a:t>Mobile</a:t>
            </a:r>
            <a:r>
              <a:rPr lang="zh-CN" altLang="en-US" sz="2000" b="1" dirty="0">
                <a:solidFill>
                  <a:schemeClr val="dk1"/>
                </a:solidFill>
                <a:latin typeface="Times New Roman" pitchFamily="18" charset="0"/>
                <a:ea typeface="楷体" pitchFamily="49" charset="-122"/>
                <a:cs typeface="Times New Roman" pitchFamily="18" charset="0"/>
              </a:rPr>
              <a:t>更适合哪种体系结构</a:t>
            </a:r>
            <a:r>
              <a:rPr lang="en-US" altLang="zh-CN" sz="2000" b="1" dirty="0">
                <a:solidFill>
                  <a:schemeClr val="dk1"/>
                </a:solidFill>
                <a:latin typeface="Times New Roman" pitchFamily="18" charset="0"/>
                <a:ea typeface="楷体" pitchFamily="49" charset="-122"/>
                <a:cs typeface="Times New Roman" pitchFamily="18" charset="0"/>
              </a:rPr>
              <a:t>?</a:t>
            </a:r>
            <a:endParaRPr lang="zh-CN" altLang="en-US" sz="2000" b="1" dirty="0">
              <a:solidFill>
                <a:schemeClr val="dk1"/>
              </a:solidFill>
              <a:latin typeface="Times New Roman" pitchFamily="18" charset="0"/>
              <a:ea typeface="楷体" pitchFamily="49" charset="-122"/>
              <a:cs typeface="Times New Roman"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总结</a:t>
            </a:r>
            <a:endParaRPr lang="en-US" dirty="0"/>
          </a:p>
        </p:txBody>
      </p:sp>
      <p:sp>
        <p:nvSpPr>
          <p:cNvPr id="3" name="内容占位符 2"/>
          <p:cNvSpPr>
            <a:spLocks noGrp="1"/>
          </p:cNvSpPr>
          <p:nvPr>
            <p:ph idx="1"/>
          </p:nvPr>
        </p:nvSpPr>
        <p:spPr/>
        <p:txBody>
          <a:bodyPr/>
          <a:lstStyle/>
          <a:p>
            <a:pPr>
              <a:buFont typeface="Wingdings" charset="2"/>
              <a:buChar char="Ø"/>
            </a:pPr>
            <a:r>
              <a:rPr lang="en-US" altLang="zh-CN" dirty="0"/>
              <a:t> </a:t>
            </a:r>
            <a:r>
              <a:rPr lang="zh-CN" altLang="en-US" dirty="0"/>
              <a:t>回顾了相关知识</a:t>
            </a:r>
            <a:endParaRPr lang="en-US" altLang="zh-CN" dirty="0"/>
          </a:p>
          <a:p>
            <a:pPr lvl="1"/>
            <a:r>
              <a:rPr lang="zh-CN" altLang="en-US" dirty="0"/>
              <a:t> 冯</a:t>
            </a:r>
            <a:r>
              <a:rPr lang="zh-CN" altLang="en-US" dirty="0">
                <a:sym typeface="Wingdings" charset="2"/>
              </a:rPr>
              <a:t></a:t>
            </a:r>
            <a:r>
              <a:rPr lang="zh-CN" altLang="en-US" dirty="0"/>
              <a:t>诺依曼体系结构</a:t>
            </a:r>
          </a:p>
          <a:p>
            <a:pPr lvl="1"/>
            <a:r>
              <a:rPr lang="zh-CN" altLang="en-US" dirty="0"/>
              <a:t> </a:t>
            </a:r>
            <a:r>
              <a:rPr lang="en-US" altLang="zh-CN" dirty="0">
                <a:latin typeface="Times New Roman" pitchFamily="18" charset="0"/>
                <a:cs typeface="Times New Roman" pitchFamily="18" charset="0"/>
              </a:rPr>
              <a:t>8086</a:t>
            </a:r>
            <a:r>
              <a:rPr lang="zh-CN" altLang="en-US" dirty="0">
                <a:latin typeface="Times New Roman" pitchFamily="18" charset="0"/>
                <a:cs typeface="Times New Roman" pitchFamily="18" charset="0"/>
              </a:rPr>
              <a:t>和</a:t>
            </a:r>
            <a:r>
              <a:rPr lang="en-US" altLang="zh-CN" dirty="0">
                <a:latin typeface="Times New Roman" pitchFamily="18" charset="0"/>
                <a:cs typeface="Times New Roman" pitchFamily="18" charset="0"/>
              </a:rPr>
              <a:t>80386</a:t>
            </a:r>
            <a:r>
              <a:rPr lang="zh-CN" altLang="en-US" dirty="0">
                <a:latin typeface="Times New Roman" pitchFamily="18" charset="0"/>
                <a:cs typeface="Times New Roman" pitchFamily="18" charset="0"/>
              </a:rPr>
              <a:t>基础知识</a:t>
            </a:r>
          </a:p>
          <a:p>
            <a:pPr lvl="1"/>
            <a:r>
              <a:rPr lang="zh-CN" altLang="en-US" dirty="0"/>
              <a:t> 计算机指令、内存布局、函数调用</a:t>
            </a:r>
            <a:endParaRPr lang="en-US" altLang="zh-CN" dirty="0"/>
          </a:p>
          <a:p>
            <a:pPr marL="0" lvl="1" indent="0">
              <a:spcBef>
                <a:spcPts val="1000"/>
              </a:spcBef>
              <a:buNone/>
            </a:pPr>
            <a:endParaRPr lang="en-US" altLang="zh-CN" sz="2800" dirty="0"/>
          </a:p>
          <a:p>
            <a:pPr marL="228600" lvl="1">
              <a:spcBef>
                <a:spcPts val="1000"/>
              </a:spcBef>
              <a:buFont typeface="Wingdings" charset="2"/>
              <a:buChar char="Ø"/>
            </a:pPr>
            <a:r>
              <a:rPr lang="zh-CN" altLang="en-US" sz="2800" dirty="0"/>
              <a:t>操作系统概述</a:t>
            </a:r>
            <a:endParaRPr lang="en-US" altLang="zh-CN" sz="2800" dirty="0"/>
          </a:p>
          <a:p>
            <a:pPr lvl="1"/>
            <a:r>
              <a:rPr lang="zh-CN" altLang="en-US" dirty="0"/>
              <a:t> 并发、共享、虚拟、异步</a:t>
            </a:r>
            <a:r>
              <a:rPr lang="en-US" altLang="zh-CN" dirty="0"/>
              <a:t>4</a:t>
            </a:r>
            <a:r>
              <a:rPr lang="zh-CN" altLang="en-US" dirty="0"/>
              <a:t>个特征</a:t>
            </a:r>
          </a:p>
          <a:p>
            <a:pPr lvl="1"/>
            <a:r>
              <a:rPr lang="zh-CN" altLang="en-US" dirty="0"/>
              <a:t> 多道操作系统</a:t>
            </a:r>
          </a:p>
          <a:p>
            <a:pPr lvl="1"/>
            <a:r>
              <a:rPr lang="zh-CN" altLang="en-US" dirty="0"/>
              <a:t> 用户态和内核态</a:t>
            </a:r>
            <a:endParaRPr lang="en-US" altLang="zh-CN" dirty="0"/>
          </a:p>
          <a:p>
            <a:pPr lvl="1"/>
            <a:r>
              <a:rPr lang="en-US" altLang="zh-CN" dirty="0"/>
              <a:t> </a:t>
            </a:r>
            <a:r>
              <a:rPr lang="zh-CN" altLang="en-US" dirty="0"/>
              <a:t>中断、异常和系统调用</a:t>
            </a:r>
            <a:endParaRPr lang="en-US" altLang="zh-CN" dirty="0"/>
          </a:p>
          <a:p>
            <a:pPr lvl="1"/>
            <a:r>
              <a:rPr lang="en-US" altLang="zh-CN" dirty="0"/>
              <a:t> </a:t>
            </a:r>
            <a:r>
              <a:rPr lang="zh-CN" altLang="en-US" dirty="0"/>
              <a:t>大内核和微内核</a:t>
            </a:r>
            <a:endParaRPr lang="en-US" altLang="zh-CN" dirty="0"/>
          </a:p>
          <a:p>
            <a:pPr marL="228600" lvl="1">
              <a:spcBef>
                <a:spcPts val="1000"/>
              </a:spcBef>
              <a:buFont typeface="Wingdings" charset="2"/>
              <a:buChar char="Ø"/>
            </a:pPr>
            <a:endParaRPr lang="zh-CN" altLang="en-US" sz="2800" dirty="0"/>
          </a:p>
          <a:p>
            <a:pPr lvl="1"/>
            <a:endParaRPr lang="en-US" altLang="zh-CN" dirty="0"/>
          </a:p>
        </p:txBody>
      </p:sp>
      <p:sp>
        <p:nvSpPr>
          <p:cNvPr id="4" name="灯片编号占位符 3"/>
          <p:cNvSpPr>
            <a:spLocks noGrp="1"/>
          </p:cNvSpPr>
          <p:nvPr>
            <p:ph type="sldNum" sz="quarter" idx="12"/>
          </p:nvPr>
        </p:nvSpPr>
        <p:spPr/>
        <p:txBody>
          <a:bodyPr/>
          <a:lstStyle/>
          <a:p>
            <a:pPr>
              <a:defRPr/>
            </a:pPr>
            <a:fld id="{0C78537A-5010-4545-89DA-8A8915DB7A41}" type="slidenum">
              <a:rPr lang="en-US" altLang="zh-CN" smtClean="0"/>
              <a:t>33</a:t>
            </a:fld>
            <a:endParaRPr lang="en-US" altLang="zh-CN"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itchFamily="18" charset="0"/>
                <a:cs typeface="Times New Roman" pitchFamily="18" charset="0"/>
              </a:rPr>
              <a:t>冯</a:t>
            </a:r>
            <a:r>
              <a:rPr lang="zh-CN" altLang="en-US" dirty="0">
                <a:latin typeface="Times New Roman" pitchFamily="18" charset="0"/>
                <a:cs typeface="Times New Roman" pitchFamily="18" charset="0"/>
                <a:sym typeface="Wingdings" charset="2"/>
              </a:rPr>
              <a:t>诺依曼体系结构</a:t>
            </a:r>
            <a:endParaRPr lang="en-US" dirty="0">
              <a:latin typeface="Times New Roman" pitchFamily="18" charset="0"/>
              <a:cs typeface="Times New Roman" pitchFamily="18" charset="0"/>
            </a:endParaRPr>
          </a:p>
        </p:txBody>
      </p:sp>
      <p:sp>
        <p:nvSpPr>
          <p:cNvPr id="4" name="灯片编号占位符 3"/>
          <p:cNvSpPr>
            <a:spLocks noGrp="1"/>
          </p:cNvSpPr>
          <p:nvPr>
            <p:ph type="sldNum" sz="quarter" idx="12"/>
          </p:nvPr>
        </p:nvSpPr>
        <p:spPr/>
        <p:txBody>
          <a:bodyPr/>
          <a:lstStyle/>
          <a:p>
            <a:pPr>
              <a:defRPr/>
            </a:pPr>
            <a:fld id="{0C78537A-5010-4545-89DA-8A8915DB7A41}" type="slidenum">
              <a:rPr lang="en-US" altLang="zh-CN" smtClean="0"/>
              <a:t>4</a:t>
            </a:fld>
            <a:endParaRPr lang="en-US" altLang="zh-CN" dirty="0"/>
          </a:p>
        </p:txBody>
      </p:sp>
      <p:pic>
        <p:nvPicPr>
          <p:cNvPr id="14" name="图片 13"/>
          <p:cNvPicPr>
            <a:picLocks noChangeAspect="1"/>
          </p:cNvPicPr>
          <p:nvPr/>
        </p:nvPicPr>
        <p:blipFill>
          <a:blip r:embed="rId2"/>
          <a:stretch>
            <a:fillRect/>
          </a:stretch>
        </p:blipFill>
        <p:spPr>
          <a:xfrm>
            <a:off x="-299325" y="1168201"/>
            <a:ext cx="9742650" cy="4521427"/>
          </a:xfrm>
          <a:prstGeom prst="rect">
            <a:avLst/>
          </a:prstGeom>
        </p:spPr>
      </p:pic>
      <p:sp>
        <p:nvSpPr>
          <p:cNvPr id="17" name="矩形 16"/>
          <p:cNvSpPr/>
          <p:nvPr/>
        </p:nvSpPr>
        <p:spPr>
          <a:xfrm>
            <a:off x="120141" y="1115836"/>
            <a:ext cx="6045132" cy="461665"/>
          </a:xfrm>
          <a:prstGeom prst="rect">
            <a:avLst/>
          </a:prstGeom>
        </p:spPr>
        <p:txBody>
          <a:bodyPr wrap="square">
            <a:spAutoFit/>
          </a:bodyPr>
          <a:lstStyle/>
          <a:p>
            <a:r>
              <a:rPr lang="zh-CN" altLang="en-US" sz="2400" b="1" dirty="0">
                <a:latin typeface="Times New Roman" pitchFamily="18" charset="0"/>
                <a:ea typeface="楷体" pitchFamily="49" charset="-122"/>
                <a:cs typeface="Times New Roman" pitchFamily="18" charset="0"/>
              </a:rPr>
              <a:t>冯氏结构特点</a:t>
            </a:r>
            <a:r>
              <a:rPr lang="en-US" altLang="zh-CN" sz="2400" b="1" dirty="0">
                <a:latin typeface="Times New Roman" pitchFamily="18" charset="0"/>
                <a:ea typeface="楷体" pitchFamily="49" charset="-122"/>
                <a:cs typeface="Times New Roman" pitchFamily="18" charset="0"/>
              </a:rPr>
              <a:t>: </a:t>
            </a:r>
            <a:r>
              <a:rPr lang="zh-CN" altLang="en-US" sz="2400" b="1" dirty="0">
                <a:latin typeface="Times New Roman" pitchFamily="18" charset="0"/>
                <a:ea typeface="楷体" pitchFamily="49" charset="-122"/>
                <a:cs typeface="Times New Roman" pitchFamily="18" charset="0"/>
              </a:rPr>
              <a:t>可编程、计算和存储分离</a:t>
            </a:r>
            <a:endParaRPr lang="en-US" altLang="zh-CN" sz="2400" b="1" dirty="0">
              <a:latin typeface="Times New Roman" pitchFamily="18" charset="0"/>
              <a:ea typeface="楷体" pitchFamily="49" charset="-122"/>
              <a:cs typeface="Times New Roman" pitchFamily="18" charset="0"/>
            </a:endParaRPr>
          </a:p>
        </p:txBody>
      </p:sp>
      <p:sp>
        <p:nvSpPr>
          <p:cNvPr id="18" name="矩形 17"/>
          <p:cNvSpPr/>
          <p:nvPr/>
        </p:nvSpPr>
        <p:spPr>
          <a:xfrm>
            <a:off x="4110250" y="1603213"/>
            <a:ext cx="5033750" cy="1164999"/>
          </a:xfrm>
          <a:prstGeom prst="rect">
            <a:avLst/>
          </a:prstGeom>
        </p:spPr>
        <p:txBody>
          <a:bodyPr wrap="none">
            <a:spAutoFit/>
          </a:bodyPr>
          <a:lstStyle/>
          <a:p>
            <a:pPr marL="457200" indent="-457200">
              <a:lnSpc>
                <a:spcPct val="120000"/>
              </a:lnSpc>
              <a:buAutoNum type="arabicPeriod"/>
            </a:pPr>
            <a:r>
              <a:rPr lang="zh-CN" altLang="en-US" sz="2000" b="1" dirty="0">
                <a:solidFill>
                  <a:srgbClr val="FF0000"/>
                </a:solidFill>
                <a:latin typeface="Times New Roman" pitchFamily="18" charset="0"/>
                <a:ea typeface="楷体" pitchFamily="49" charset="-122"/>
                <a:cs typeface="Times New Roman" pitchFamily="18" charset="0"/>
              </a:rPr>
              <a:t>采用指令和数据存储在一起的结构</a:t>
            </a:r>
            <a:endParaRPr lang="en-US" altLang="zh-CN" sz="2000" b="1" dirty="0">
              <a:solidFill>
                <a:srgbClr val="FF0000"/>
              </a:solidFill>
              <a:latin typeface="Times New Roman" pitchFamily="18" charset="0"/>
              <a:ea typeface="楷体" pitchFamily="49" charset="-122"/>
              <a:cs typeface="Times New Roman" pitchFamily="18" charset="0"/>
            </a:endParaRPr>
          </a:p>
          <a:p>
            <a:pPr marL="457200" indent="-457200">
              <a:lnSpc>
                <a:spcPct val="120000"/>
              </a:lnSpc>
              <a:buAutoNum type="arabicPeriod"/>
            </a:pPr>
            <a:r>
              <a:rPr lang="zh-CN" altLang="en-US" sz="2000" b="1" dirty="0">
                <a:solidFill>
                  <a:srgbClr val="FF0000"/>
                </a:solidFill>
                <a:latin typeface="Times New Roman" pitchFamily="18" charset="0"/>
                <a:ea typeface="楷体" pitchFamily="49" charset="-122"/>
                <a:cs typeface="Times New Roman" pitchFamily="18" charset="0"/>
              </a:rPr>
              <a:t>存储器是按地址访问、线性编址的空间</a:t>
            </a:r>
            <a:endParaRPr lang="en-US" altLang="zh-CN" sz="2000" b="1" dirty="0">
              <a:solidFill>
                <a:srgbClr val="FF0000"/>
              </a:solidFill>
              <a:latin typeface="Times New Roman" pitchFamily="18" charset="0"/>
              <a:ea typeface="楷体" pitchFamily="49" charset="-122"/>
              <a:cs typeface="Times New Roman" pitchFamily="18" charset="0"/>
            </a:endParaRPr>
          </a:p>
          <a:p>
            <a:pPr marL="457200" indent="-457200">
              <a:lnSpc>
                <a:spcPct val="120000"/>
              </a:lnSpc>
              <a:buFontTx/>
              <a:buAutoNum type="arabicPeriod"/>
            </a:pPr>
            <a:r>
              <a:rPr lang="zh-CN" altLang="en-US" sz="2000" b="1" dirty="0">
                <a:solidFill>
                  <a:srgbClr val="FF0000"/>
                </a:solidFill>
                <a:latin typeface="Times New Roman" pitchFamily="18" charset="0"/>
                <a:ea typeface="楷体" pitchFamily="49" charset="-122"/>
                <a:cs typeface="Times New Roman" pitchFamily="18" charset="0"/>
              </a:rPr>
              <a:t>指令由操作码和地址码组成</a:t>
            </a:r>
          </a:p>
        </p:txBody>
      </p:sp>
      <p:sp>
        <p:nvSpPr>
          <p:cNvPr id="3" name="矩形 2"/>
          <p:cNvSpPr/>
          <p:nvPr/>
        </p:nvSpPr>
        <p:spPr>
          <a:xfrm>
            <a:off x="3710792" y="1802171"/>
            <a:ext cx="184731" cy="400110"/>
          </a:xfrm>
          <a:prstGeom prst="rect">
            <a:avLst/>
          </a:prstGeom>
        </p:spPr>
        <p:txBody>
          <a:bodyPr wrap="none">
            <a:spAutoFit/>
          </a:bodyPr>
          <a:lstStyle/>
          <a:p>
            <a:endParaRPr lang="zh-CN" altLang="en-US" sz="2000" b="1" dirty="0">
              <a:solidFill>
                <a:srgbClr val="FF0000"/>
              </a:solidFill>
              <a:latin typeface="Times New Roman" pitchFamily="18" charset="0"/>
              <a:ea typeface="楷体" pitchFamily="49" charset="-122"/>
              <a:cs typeface="Times New Roman" pitchFamily="18" charset="0"/>
            </a:endParaRPr>
          </a:p>
        </p:txBody>
      </p:sp>
      <p:sp>
        <p:nvSpPr>
          <p:cNvPr id="19" name="矩形 18"/>
          <p:cNvSpPr/>
          <p:nvPr/>
        </p:nvSpPr>
        <p:spPr>
          <a:xfrm>
            <a:off x="120141" y="4502910"/>
            <a:ext cx="3756156" cy="795667"/>
          </a:xfrm>
          <a:prstGeom prst="rect">
            <a:avLst/>
          </a:prstGeom>
        </p:spPr>
        <p:txBody>
          <a:bodyPr wrap="none">
            <a:spAutoFit/>
          </a:bodyPr>
          <a:lstStyle/>
          <a:p>
            <a:pPr marL="457200" indent="-457200">
              <a:lnSpc>
                <a:spcPct val="120000"/>
              </a:lnSpc>
              <a:buAutoNum type="arabicPeriod" startAt="4"/>
            </a:pPr>
            <a:r>
              <a:rPr lang="zh-CN" altLang="en-US" sz="2000" b="1" dirty="0">
                <a:solidFill>
                  <a:srgbClr val="FF0000"/>
                </a:solidFill>
                <a:latin typeface="Times New Roman" pitchFamily="18" charset="0"/>
                <a:ea typeface="楷体" pitchFamily="49" charset="-122"/>
                <a:cs typeface="Times New Roman" pitchFamily="18" charset="0"/>
              </a:rPr>
              <a:t>指令在</a:t>
            </a:r>
            <a:r>
              <a:rPr lang="en-US" altLang="zh-CN" sz="2000" b="1" dirty="0">
                <a:solidFill>
                  <a:srgbClr val="FF0000"/>
                </a:solidFill>
                <a:latin typeface="Times New Roman" pitchFamily="18" charset="0"/>
                <a:ea typeface="楷体" pitchFamily="49" charset="-122"/>
                <a:cs typeface="Times New Roman" pitchFamily="18" charset="0"/>
              </a:rPr>
              <a:t>CPU</a:t>
            </a:r>
            <a:r>
              <a:rPr lang="zh-CN" altLang="en-US" sz="2000" b="1" dirty="0">
                <a:solidFill>
                  <a:srgbClr val="FF0000"/>
                </a:solidFill>
                <a:latin typeface="Times New Roman" pitchFamily="18" charset="0"/>
                <a:ea typeface="楷体" pitchFamily="49" charset="-122"/>
                <a:cs typeface="Times New Roman" pitchFamily="18" charset="0"/>
              </a:rPr>
              <a:t>的运算单元处理</a:t>
            </a:r>
            <a:endParaRPr lang="en-US" altLang="zh-CN" sz="2000" b="1" dirty="0">
              <a:solidFill>
                <a:srgbClr val="FF0000"/>
              </a:solidFill>
              <a:latin typeface="Times New Roman" pitchFamily="18" charset="0"/>
              <a:ea typeface="楷体" pitchFamily="49" charset="-122"/>
              <a:cs typeface="Times New Roman" pitchFamily="18" charset="0"/>
            </a:endParaRPr>
          </a:p>
          <a:p>
            <a:pPr marL="457200" indent="-457200">
              <a:lnSpc>
                <a:spcPct val="120000"/>
              </a:lnSpc>
              <a:buAutoNum type="arabicPeriod" startAt="4"/>
            </a:pPr>
            <a:r>
              <a:rPr lang="zh-CN" altLang="en-US" sz="2000" b="1" dirty="0">
                <a:solidFill>
                  <a:srgbClr val="FF0000"/>
                </a:solidFill>
                <a:latin typeface="Times New Roman" pitchFamily="18" charset="0"/>
                <a:ea typeface="楷体" pitchFamily="49" charset="-122"/>
                <a:cs typeface="Times New Roman" pitchFamily="18" charset="0"/>
              </a:rPr>
              <a:t>控制流由指令流产生</a:t>
            </a:r>
            <a:endParaRPr lang="en-US" altLang="zh-CN" sz="2000" b="1" dirty="0">
              <a:solidFill>
                <a:srgbClr val="FF0000"/>
              </a:solidFill>
              <a:latin typeface="Times New Roman" pitchFamily="18" charset="0"/>
              <a:ea typeface="楷体" pitchFamily="49" charset="-122"/>
              <a:cs typeface="Times New Roman" pitchFamily="18" charset="0"/>
            </a:endParaRPr>
          </a:p>
        </p:txBody>
      </p:sp>
      <p:sp>
        <p:nvSpPr>
          <p:cNvPr id="21" name="圆角矩形 20"/>
          <p:cNvSpPr/>
          <p:nvPr/>
        </p:nvSpPr>
        <p:spPr>
          <a:xfrm>
            <a:off x="1796537" y="5677135"/>
            <a:ext cx="5174176" cy="744775"/>
          </a:xfrm>
          <a:prstGeom prst="round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000" b="1" dirty="0">
                <a:solidFill>
                  <a:schemeClr val="dk1"/>
                </a:solidFill>
                <a:latin typeface="Times New Roman" pitchFamily="18" charset="0"/>
                <a:ea typeface="楷体" pitchFamily="49" charset="-122"/>
                <a:cs typeface="Times New Roman" pitchFamily="18" charset="0"/>
              </a:rPr>
              <a:t>冯</a:t>
            </a:r>
            <a:r>
              <a:rPr lang="zh-CN" altLang="en-US" sz="2000" b="1" dirty="0">
                <a:solidFill>
                  <a:schemeClr val="dk1"/>
                </a:solidFill>
                <a:latin typeface="Times New Roman" pitchFamily="18" charset="0"/>
                <a:ea typeface="楷体" pitchFamily="49" charset="-122"/>
                <a:cs typeface="Times New Roman" pitchFamily="18" charset="0"/>
                <a:sym typeface="Wingdings" charset="2"/>
              </a:rPr>
              <a:t></a:t>
            </a:r>
            <a:r>
              <a:rPr lang="zh-CN" altLang="en-US" sz="2000" b="1" dirty="0">
                <a:solidFill>
                  <a:schemeClr val="dk1"/>
                </a:solidFill>
                <a:latin typeface="Times New Roman" pitchFamily="18" charset="0"/>
                <a:ea typeface="楷体" pitchFamily="49" charset="-122"/>
                <a:cs typeface="Times New Roman" pitchFamily="18" charset="0"/>
              </a:rPr>
              <a:t>诺依曼体系结构是否存在瓶颈</a:t>
            </a:r>
            <a:r>
              <a:rPr lang="en-US" altLang="zh-CN" sz="2000" b="1" dirty="0">
                <a:solidFill>
                  <a:schemeClr val="dk1"/>
                </a:solidFill>
                <a:latin typeface="Times New Roman" pitchFamily="18" charset="0"/>
                <a:ea typeface="楷体" pitchFamily="49" charset="-122"/>
                <a:cs typeface="Times New Roman" pitchFamily="18" charset="0"/>
              </a:rPr>
              <a:t>? </a:t>
            </a:r>
          </a:p>
          <a:p>
            <a:pPr algn="ctr">
              <a:defRPr/>
            </a:pPr>
            <a:r>
              <a:rPr lang="zh-CN" altLang="en-US" sz="2000" b="1" dirty="0">
                <a:solidFill>
                  <a:schemeClr val="dk1"/>
                </a:solidFill>
                <a:latin typeface="Times New Roman" pitchFamily="18" charset="0"/>
                <a:ea typeface="楷体" pitchFamily="49" charset="-122"/>
                <a:cs typeface="Times New Roman" pitchFamily="18" charset="0"/>
              </a:rPr>
              <a:t>会出现新的计算机体系结构吗</a:t>
            </a:r>
            <a:r>
              <a:rPr lang="en-US" altLang="zh-CN" sz="2000" b="1" dirty="0">
                <a:solidFill>
                  <a:schemeClr val="dk1"/>
                </a:solidFill>
                <a:latin typeface="Times New Roman" pitchFamily="18" charset="0"/>
                <a:ea typeface="楷体" pitchFamily="49" charset="-122"/>
                <a:cs typeface="Times New Roman" pitchFamily="18" charset="0"/>
              </a:rPr>
              <a:t>?</a:t>
            </a:r>
            <a:endParaRPr lang="zh-CN" altLang="en-US" sz="2000" b="1" dirty="0">
              <a:solidFill>
                <a:schemeClr val="dk1"/>
              </a:solidFill>
              <a:latin typeface="Times New Roman" pitchFamily="18" charset="0"/>
              <a:ea typeface="楷体" pitchFamily="49" charset="-122"/>
              <a:cs typeface="Times New Roman"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itchFamily="18" charset="0"/>
                <a:cs typeface="Times New Roman" pitchFamily="18" charset="0"/>
              </a:rPr>
              <a:t>冯</a:t>
            </a:r>
            <a:r>
              <a:rPr lang="zh-CN" altLang="en-US" dirty="0">
                <a:latin typeface="Times New Roman" pitchFamily="18" charset="0"/>
                <a:cs typeface="Times New Roman" pitchFamily="18" charset="0"/>
                <a:sym typeface="Wingdings" charset="2"/>
              </a:rPr>
              <a:t>诺依曼体系结构</a:t>
            </a:r>
            <a:endParaRPr lang="en-US" dirty="0">
              <a:latin typeface="Times New Roman" pitchFamily="18" charset="0"/>
              <a:cs typeface="Times New Roman" pitchFamily="18" charset="0"/>
            </a:endParaRPr>
          </a:p>
        </p:txBody>
      </p:sp>
      <p:sp>
        <p:nvSpPr>
          <p:cNvPr id="4" name="灯片编号占位符 3"/>
          <p:cNvSpPr>
            <a:spLocks noGrp="1"/>
          </p:cNvSpPr>
          <p:nvPr>
            <p:ph type="sldNum" sz="quarter" idx="12"/>
          </p:nvPr>
        </p:nvSpPr>
        <p:spPr/>
        <p:txBody>
          <a:bodyPr/>
          <a:lstStyle/>
          <a:p>
            <a:pPr>
              <a:defRPr/>
            </a:pPr>
            <a:fld id="{0C78537A-5010-4545-89DA-8A8915DB7A41}" type="slidenum">
              <a:rPr lang="en-US" altLang="zh-CN" smtClean="0"/>
              <a:t>5</a:t>
            </a:fld>
            <a:endParaRPr lang="en-US" altLang="zh-CN" dirty="0"/>
          </a:p>
        </p:txBody>
      </p:sp>
      <p:sp>
        <p:nvSpPr>
          <p:cNvPr id="3" name="矩形 2"/>
          <p:cNvSpPr/>
          <p:nvPr/>
        </p:nvSpPr>
        <p:spPr>
          <a:xfrm>
            <a:off x="3710792" y="1802171"/>
            <a:ext cx="184731" cy="400110"/>
          </a:xfrm>
          <a:prstGeom prst="rect">
            <a:avLst/>
          </a:prstGeom>
        </p:spPr>
        <p:txBody>
          <a:bodyPr wrap="none">
            <a:spAutoFit/>
          </a:bodyPr>
          <a:lstStyle/>
          <a:p>
            <a:endParaRPr lang="zh-CN" altLang="en-US" sz="2000" b="1" dirty="0">
              <a:solidFill>
                <a:srgbClr val="FF0000"/>
              </a:solidFill>
              <a:latin typeface="Times New Roman" pitchFamily="18" charset="0"/>
              <a:ea typeface="楷体" pitchFamily="49" charset="-122"/>
              <a:cs typeface="Times New Roman" pitchFamily="18" charset="0"/>
            </a:endParaRPr>
          </a:p>
        </p:txBody>
      </p:sp>
      <p:pic>
        <p:nvPicPr>
          <p:cNvPr id="10" name="图片 9"/>
          <p:cNvPicPr>
            <a:picLocks noChangeAspect="1"/>
          </p:cNvPicPr>
          <p:nvPr/>
        </p:nvPicPr>
        <p:blipFill>
          <a:blip r:embed="rId2"/>
          <a:stretch>
            <a:fillRect/>
          </a:stretch>
        </p:blipFill>
        <p:spPr>
          <a:xfrm>
            <a:off x="196413" y="928255"/>
            <a:ext cx="8831699" cy="6046292"/>
          </a:xfrm>
          <a:prstGeom prst="rect">
            <a:avLst/>
          </a:prstGeom>
        </p:spPr>
      </p:pic>
      <p:sp>
        <p:nvSpPr>
          <p:cNvPr id="11" name="矩形 10"/>
          <p:cNvSpPr/>
          <p:nvPr/>
        </p:nvSpPr>
        <p:spPr>
          <a:xfrm>
            <a:off x="8262850" y="4254500"/>
            <a:ext cx="398549" cy="20193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5732562" y="2310928"/>
            <a:ext cx="937895" cy="249287"/>
          </a:xfrm>
          <a:prstGeom prst="ellipse">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13" name="椭圆 12"/>
          <p:cNvSpPr/>
          <p:nvPr/>
        </p:nvSpPr>
        <p:spPr>
          <a:xfrm>
            <a:off x="5732562" y="3784618"/>
            <a:ext cx="937895" cy="249287"/>
          </a:xfrm>
          <a:prstGeom prst="ellipse">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15" name="矩形 14"/>
          <p:cNvSpPr/>
          <p:nvPr/>
        </p:nvSpPr>
        <p:spPr>
          <a:xfrm>
            <a:off x="5582702" y="1866514"/>
            <a:ext cx="1217000" cy="400110"/>
          </a:xfrm>
          <a:prstGeom prst="rect">
            <a:avLst/>
          </a:prstGeom>
        </p:spPr>
        <p:txBody>
          <a:bodyPr wrap="none">
            <a:spAutoFit/>
          </a:bodyPr>
          <a:lstStyle/>
          <a:p>
            <a:r>
              <a:rPr lang="zh-CN" altLang="en-US" sz="2000" b="1" dirty="0">
                <a:solidFill>
                  <a:srgbClr val="7030A0"/>
                </a:solidFill>
                <a:latin typeface="Times New Roman" pitchFamily="18" charset="0"/>
                <a:ea typeface="楷体" pitchFamily="49" charset="-122"/>
                <a:cs typeface="Times New Roman" pitchFamily="18" charset="0"/>
              </a:rPr>
              <a:t>地址总线</a:t>
            </a:r>
            <a:endParaRPr lang="zh-CN" altLang="en-US" sz="2000" dirty="0">
              <a:solidFill>
                <a:srgbClr val="7030A0"/>
              </a:solidFill>
            </a:endParaRPr>
          </a:p>
        </p:txBody>
      </p:sp>
      <p:sp>
        <p:nvSpPr>
          <p:cNvPr id="16" name="椭圆 15"/>
          <p:cNvSpPr/>
          <p:nvPr/>
        </p:nvSpPr>
        <p:spPr>
          <a:xfrm>
            <a:off x="5749758" y="2761760"/>
            <a:ext cx="937895" cy="249287"/>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20" name="椭圆 19"/>
          <p:cNvSpPr/>
          <p:nvPr/>
        </p:nvSpPr>
        <p:spPr>
          <a:xfrm>
            <a:off x="5749758" y="4197350"/>
            <a:ext cx="937895" cy="249287"/>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22" name="矩形 21"/>
          <p:cNvSpPr/>
          <p:nvPr/>
        </p:nvSpPr>
        <p:spPr>
          <a:xfrm>
            <a:off x="5582702" y="4516597"/>
            <a:ext cx="1217000" cy="400110"/>
          </a:xfrm>
          <a:prstGeom prst="rect">
            <a:avLst/>
          </a:prstGeom>
        </p:spPr>
        <p:txBody>
          <a:bodyPr wrap="none">
            <a:spAutoFit/>
          </a:bodyPr>
          <a:lstStyle/>
          <a:p>
            <a:r>
              <a:rPr lang="zh-CN" altLang="en-US" sz="2000" b="1" dirty="0">
                <a:solidFill>
                  <a:srgbClr val="0070C0"/>
                </a:solidFill>
                <a:latin typeface="Times New Roman" pitchFamily="18" charset="0"/>
                <a:ea typeface="楷体" pitchFamily="49" charset="-122"/>
                <a:cs typeface="Times New Roman" pitchFamily="18" charset="0"/>
              </a:rPr>
              <a:t>数据总线</a:t>
            </a:r>
            <a:endParaRPr lang="zh-CN" altLang="en-US" sz="2000" dirty="0">
              <a:solidFill>
                <a:srgbClr val="0070C0"/>
              </a:solidFill>
            </a:endParaRPr>
          </a:p>
        </p:txBody>
      </p:sp>
      <p:grpSp>
        <p:nvGrpSpPr>
          <p:cNvPr id="23" name="组合 22"/>
          <p:cNvGrpSpPr/>
          <p:nvPr/>
        </p:nvGrpSpPr>
        <p:grpSpPr>
          <a:xfrm>
            <a:off x="123707" y="1148636"/>
            <a:ext cx="3101340" cy="1307069"/>
            <a:chOff x="364588" y="1692566"/>
            <a:chExt cx="3101340" cy="1307069"/>
          </a:xfrm>
        </p:grpSpPr>
        <p:pic>
          <p:nvPicPr>
            <p:cNvPr id="24" name="图片 23"/>
            <p:cNvPicPr>
              <a:picLocks noChangeAspect="1"/>
            </p:cNvPicPr>
            <p:nvPr/>
          </p:nvPicPr>
          <p:blipFill>
            <a:blip r:embed="rId3"/>
            <a:stretch>
              <a:fillRect/>
            </a:stretch>
          </p:blipFill>
          <p:spPr>
            <a:xfrm>
              <a:off x="364589" y="1692566"/>
              <a:ext cx="3101339" cy="1307069"/>
            </a:xfrm>
            <a:prstGeom prst="rect">
              <a:avLst/>
            </a:prstGeom>
          </p:spPr>
        </p:pic>
        <p:sp>
          <p:nvSpPr>
            <p:cNvPr id="25" name="矩形 24"/>
            <p:cNvSpPr/>
            <p:nvPr/>
          </p:nvSpPr>
          <p:spPr>
            <a:xfrm>
              <a:off x="364589" y="2209800"/>
              <a:ext cx="3101339" cy="23617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364588" y="2743537"/>
              <a:ext cx="3101339" cy="23617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7" name="圆角矩形 26"/>
          <p:cNvSpPr/>
          <p:nvPr/>
        </p:nvSpPr>
        <p:spPr>
          <a:xfrm>
            <a:off x="171012" y="6030446"/>
            <a:ext cx="2976345" cy="486707"/>
          </a:xfrm>
          <a:prstGeom prst="round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000" b="1" dirty="0">
                <a:solidFill>
                  <a:schemeClr val="dk1"/>
                </a:solidFill>
                <a:latin typeface="Times New Roman" pitchFamily="18" charset="0"/>
                <a:ea typeface="楷体" pitchFamily="49" charset="-122"/>
                <a:cs typeface="Times New Roman" pitchFamily="18" charset="0"/>
              </a:rPr>
              <a:t>计算机指令是什么</a:t>
            </a:r>
            <a:r>
              <a:rPr lang="en-US" altLang="zh-CN" sz="2000" b="1" dirty="0">
                <a:solidFill>
                  <a:schemeClr val="dk1"/>
                </a:solidFill>
                <a:latin typeface="Times New Roman" pitchFamily="18" charset="0"/>
                <a:ea typeface="楷体" pitchFamily="49" charset="-122"/>
                <a:cs typeface="Times New Roman" pitchFamily="18" charset="0"/>
              </a:rPr>
              <a:t>?</a:t>
            </a:r>
            <a:endParaRPr lang="zh-CN" altLang="en-US" sz="2000" b="1" dirty="0">
              <a:solidFill>
                <a:schemeClr val="dk1"/>
              </a:solidFill>
              <a:latin typeface="Times New Roman" pitchFamily="18" charset="0"/>
              <a:ea typeface="楷体" pitchFamily="49" charset="-122"/>
              <a:cs typeface="Times New Roman" pitchFamily="18" charset="0"/>
            </a:endParaRPr>
          </a:p>
        </p:txBody>
      </p:sp>
      <p:sp>
        <p:nvSpPr>
          <p:cNvPr id="5" name="文本框 4">
            <a:extLst>
              <a:ext uri="{FF2B5EF4-FFF2-40B4-BE49-F238E27FC236}">
                <a16:creationId xmlns:a16="http://schemas.microsoft.com/office/drawing/2014/main" id="{A8AAAC42-E459-4D4A-BF91-BBFF4B14E0C2}"/>
              </a:ext>
            </a:extLst>
          </p:cNvPr>
          <p:cNvSpPr txBox="1"/>
          <p:nvPr/>
        </p:nvSpPr>
        <p:spPr>
          <a:xfrm>
            <a:off x="-103672" y="6447403"/>
            <a:ext cx="9431867" cy="830997"/>
          </a:xfrm>
          <a:prstGeom prst="rect">
            <a:avLst/>
          </a:prstGeom>
          <a:noFill/>
        </p:spPr>
        <p:txBody>
          <a:bodyPr wrap="square" rtlCol="0">
            <a:spAutoFit/>
          </a:bodyPr>
          <a:lstStyle/>
          <a:p>
            <a:r>
              <a:rPr lang="zh-CN" altLang="en-US" sz="1600" dirty="0"/>
              <a:t>指令由操作码和地址码组成，整条指令以二进制编码形式存放在存储器中，计算机指令是指挥机器工作的指示和命令；程序就是一系列按顺序排列的指令，执行程序的过程就是计算机工作的过程。人类用指令表达自己的意图，由控制器执行指令指挥机器工作</a:t>
            </a:r>
          </a:p>
        </p:txBody>
      </p:sp>
      <p:sp>
        <p:nvSpPr>
          <p:cNvPr id="6" name="文本框 5">
            <a:extLst>
              <a:ext uri="{FF2B5EF4-FFF2-40B4-BE49-F238E27FC236}">
                <a16:creationId xmlns:a16="http://schemas.microsoft.com/office/drawing/2014/main" id="{3C7D3CE0-3DD3-457C-B374-D8AE8F2FF947}"/>
              </a:ext>
            </a:extLst>
          </p:cNvPr>
          <p:cNvSpPr txBox="1"/>
          <p:nvPr/>
        </p:nvSpPr>
        <p:spPr>
          <a:xfrm>
            <a:off x="3895523" y="3909261"/>
            <a:ext cx="1328410" cy="338554"/>
          </a:xfrm>
          <a:prstGeom prst="rect">
            <a:avLst/>
          </a:prstGeom>
          <a:noFill/>
        </p:spPr>
        <p:txBody>
          <a:bodyPr wrap="square" rtlCol="0">
            <a:spAutoFit/>
          </a:bodyPr>
          <a:lstStyle/>
          <a:p>
            <a:pPr algn="ctr"/>
            <a:r>
              <a:rPr lang="zh-CN" altLang="en-US" sz="1600" dirty="0">
                <a:solidFill>
                  <a:srgbClr val="FF0000"/>
                </a:solidFill>
              </a:rPr>
              <a:t>并行</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heel(1)">
                                      <p:cBhvr>
                                        <p:cTn id="7" dur="10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heel(1)">
                                      <p:cBhvr>
                                        <p:cTn id="12" dur="1000"/>
                                        <p:tgtEl>
                                          <p:spTgt spid="12"/>
                                        </p:tgtEl>
                                      </p:cBhvr>
                                    </p:animEffect>
                                  </p:childTnLst>
                                </p:cTn>
                              </p:par>
                              <p:par>
                                <p:cTn id="13" presetID="21" presetClass="entr" presetSubtype="1"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wheel(1)">
                                      <p:cBhvr>
                                        <p:cTn id="15" dur="1000"/>
                                        <p:tgtEl>
                                          <p:spTgt spid="13"/>
                                        </p:tgtEl>
                                      </p:cBhvr>
                                    </p:animEffect>
                                  </p:childTnLst>
                                </p:cTn>
                              </p:par>
                            </p:childTnLst>
                          </p:cTn>
                        </p:par>
                        <p:par>
                          <p:cTn id="16" fill="hold">
                            <p:stCondLst>
                              <p:cond delay="1000"/>
                            </p:stCondLst>
                            <p:childTnLst>
                              <p:par>
                                <p:cTn id="17" presetID="10" presetClass="entr" presetSubtype="0" fill="hold" grpId="0"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childTnLst>
                          </p:cTn>
                        </p:par>
                      </p:childTnLst>
                    </p:cTn>
                  </p:par>
                  <p:par>
                    <p:cTn id="20" fill="hold">
                      <p:stCondLst>
                        <p:cond delay="indefinite"/>
                      </p:stCondLst>
                      <p:childTnLst>
                        <p:par>
                          <p:cTn id="21" fill="hold">
                            <p:stCondLst>
                              <p:cond delay="0"/>
                            </p:stCondLst>
                            <p:childTnLst>
                              <p:par>
                                <p:cTn id="22" presetID="21" presetClass="entr" presetSubtype="1" fill="hold" grpId="0" nodeType="click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wheel(1)">
                                      <p:cBhvr>
                                        <p:cTn id="24" dur="1000"/>
                                        <p:tgtEl>
                                          <p:spTgt spid="16"/>
                                        </p:tgtEl>
                                      </p:cBhvr>
                                    </p:animEffect>
                                  </p:childTnLst>
                                </p:cTn>
                              </p:par>
                              <p:par>
                                <p:cTn id="25" presetID="21" presetClass="entr" presetSubtype="1" fill="hold" grpId="0" nodeType="with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wheel(1)">
                                      <p:cBhvr>
                                        <p:cTn id="27" dur="1000"/>
                                        <p:tgtEl>
                                          <p:spTgt spid="20"/>
                                        </p:tgtEl>
                                      </p:cBhvr>
                                    </p:animEffect>
                                  </p:childTnLst>
                                </p:cTn>
                              </p:par>
                            </p:childTnLst>
                          </p:cTn>
                        </p:par>
                        <p:par>
                          <p:cTn id="28" fill="hold">
                            <p:stCondLst>
                              <p:cond delay="1000"/>
                            </p:stCondLst>
                            <p:childTnLst>
                              <p:par>
                                <p:cTn id="29" presetID="10" presetClass="entr" presetSubtype="0" fill="hold" grpId="0" nodeType="after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fade">
                                      <p:cBhvr>
                                        <p:cTn id="31" dur="500"/>
                                        <p:tgtEl>
                                          <p:spTgt spid="22"/>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23"/>
                                        </p:tgtEl>
                                        <p:attrNameLst>
                                          <p:attrName>style.visibility</p:attrName>
                                        </p:attrNameLst>
                                      </p:cBhvr>
                                      <p:to>
                                        <p:strVal val="visible"/>
                                      </p:to>
                                    </p:set>
                                    <p:animEffect transition="in" filter="fade">
                                      <p:cBhvr>
                                        <p:cTn id="36" dur="500"/>
                                        <p:tgtEl>
                                          <p:spTgt spid="23"/>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27"/>
                                        </p:tgtEl>
                                        <p:attrNameLst>
                                          <p:attrName>style.visibility</p:attrName>
                                        </p:attrNameLst>
                                      </p:cBhvr>
                                      <p:to>
                                        <p:strVal val="visible"/>
                                      </p:to>
                                    </p:set>
                                    <p:animEffect transition="in" filter="fade">
                                      <p:cBhvr>
                                        <p:cTn id="41"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5" grpId="0"/>
      <p:bldP spid="16" grpId="0" animBg="1"/>
      <p:bldP spid="20" grpId="0" animBg="1"/>
      <p:bldP spid="22" grpId="0"/>
      <p:bldP spid="27"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计算机指令</a:t>
            </a:r>
            <a:endParaRPr lang="en-US" dirty="0"/>
          </a:p>
        </p:txBody>
      </p:sp>
      <p:sp>
        <p:nvSpPr>
          <p:cNvPr id="3" name="内容占位符 2"/>
          <p:cNvSpPr>
            <a:spLocks noGrp="1"/>
          </p:cNvSpPr>
          <p:nvPr>
            <p:ph idx="1"/>
          </p:nvPr>
        </p:nvSpPr>
        <p:spPr/>
        <p:txBody>
          <a:bodyPr/>
          <a:lstStyle/>
          <a:p>
            <a:pPr>
              <a:lnSpc>
                <a:spcPct val="100000"/>
              </a:lnSpc>
            </a:pPr>
            <a:r>
              <a:rPr lang="en-US" dirty="0">
                <a:latin typeface="Times New Roman" pitchFamily="18" charset="0"/>
                <a:cs typeface="Times New Roman" pitchFamily="18" charset="0"/>
              </a:rPr>
              <a:t> CPU</a:t>
            </a:r>
            <a:r>
              <a:rPr lang="zh-CN" altLang="en-US" dirty="0">
                <a:latin typeface="Times New Roman" pitchFamily="18" charset="0"/>
                <a:cs typeface="Times New Roman" pitchFamily="18" charset="0"/>
              </a:rPr>
              <a:t>是执行各种计算机指令的逻辑机器</a:t>
            </a:r>
            <a:endParaRPr lang="en-US" altLang="zh-CN" dirty="0">
              <a:latin typeface="Times New Roman" pitchFamily="18" charset="0"/>
              <a:cs typeface="Times New Roman" pitchFamily="18" charset="0"/>
            </a:endParaRPr>
          </a:p>
          <a:p>
            <a:pPr>
              <a:lnSpc>
                <a:spcPct val="100000"/>
              </a:lnSpc>
            </a:pPr>
            <a:r>
              <a:rPr lang="zh-CN" altLang="en-US" dirty="0">
                <a:latin typeface="Times New Roman" pitchFamily="18" charset="0"/>
                <a:cs typeface="Times New Roman" pitchFamily="18" charset="0"/>
              </a:rPr>
              <a:t> 计算机指令也被称为机器语言</a:t>
            </a:r>
            <a:r>
              <a:rPr lang="en-US" altLang="zh-CN" dirty="0">
                <a:latin typeface="Times New Roman" pitchFamily="18" charset="0"/>
                <a:cs typeface="Times New Roman" pitchFamily="18" charset="0"/>
              </a:rPr>
              <a:t>, </a:t>
            </a:r>
            <a:r>
              <a:rPr lang="zh-CN" altLang="en-US" dirty="0">
                <a:latin typeface="Times New Roman" pitchFamily="18" charset="0"/>
                <a:cs typeface="Times New Roman" pitchFamily="18" charset="0"/>
              </a:rPr>
              <a:t>由一串</a:t>
            </a:r>
            <a:r>
              <a:rPr lang="en-US" altLang="zh-CN" dirty="0">
                <a:latin typeface="Times New Roman" pitchFamily="18" charset="0"/>
                <a:cs typeface="Times New Roman" pitchFamily="18" charset="0"/>
              </a:rPr>
              <a:t>0</a:t>
            </a:r>
            <a:r>
              <a:rPr lang="zh-CN" altLang="en-US" dirty="0">
                <a:latin typeface="Times New Roman" pitchFamily="18" charset="0"/>
                <a:cs typeface="Times New Roman" pitchFamily="18" charset="0"/>
              </a:rPr>
              <a:t>和</a:t>
            </a:r>
            <a:r>
              <a:rPr lang="en-US" altLang="zh-CN" dirty="0">
                <a:latin typeface="Times New Roman" pitchFamily="18" charset="0"/>
                <a:cs typeface="Times New Roman" pitchFamily="18" charset="0"/>
              </a:rPr>
              <a:t>1</a:t>
            </a:r>
            <a:r>
              <a:rPr lang="zh-CN" altLang="en-US" dirty="0">
                <a:latin typeface="Times New Roman" pitchFamily="18" charset="0"/>
                <a:cs typeface="Times New Roman" pitchFamily="18" charset="0"/>
              </a:rPr>
              <a:t>组成</a:t>
            </a:r>
            <a:endParaRPr lang="en-US" altLang="zh-CN" dirty="0">
              <a:latin typeface="Times New Roman" pitchFamily="18" charset="0"/>
              <a:cs typeface="Times New Roman" pitchFamily="18" charset="0"/>
            </a:endParaRPr>
          </a:p>
          <a:p>
            <a:r>
              <a:rPr lang="en-US" dirty="0">
                <a:latin typeface="Times New Roman" pitchFamily="18" charset="0"/>
                <a:cs typeface="Times New Roman" pitchFamily="18" charset="0"/>
              </a:rPr>
              <a:t> </a:t>
            </a:r>
            <a:r>
              <a:rPr lang="zh-CN" altLang="en-US" dirty="0">
                <a:latin typeface="Times New Roman" pitchFamily="18" charset="0"/>
                <a:cs typeface="Times New Roman" pitchFamily="18" charset="0"/>
              </a:rPr>
              <a:t>不同架构的</a:t>
            </a:r>
            <a:r>
              <a:rPr lang="en-US" altLang="zh-CN" dirty="0">
                <a:latin typeface="Times New Roman" pitchFamily="18" charset="0"/>
                <a:cs typeface="Times New Roman" pitchFamily="18" charset="0"/>
              </a:rPr>
              <a:t>CPU</a:t>
            </a:r>
            <a:r>
              <a:rPr lang="zh-CN" altLang="en-US" dirty="0">
                <a:latin typeface="Times New Roman" pitchFamily="18" charset="0"/>
                <a:cs typeface="Times New Roman" pitchFamily="18" charset="0"/>
              </a:rPr>
              <a:t>能听懂的语言不太一致</a:t>
            </a:r>
            <a:endParaRPr lang="en-US" altLang="zh-CN" dirty="0">
              <a:latin typeface="Times New Roman" pitchFamily="18" charset="0"/>
              <a:cs typeface="Times New Roman" pitchFamily="18" charset="0"/>
            </a:endParaRPr>
          </a:p>
          <a:p>
            <a:pPr lvl="1"/>
            <a:r>
              <a:rPr lang="en-US" dirty="0">
                <a:latin typeface="Times New Roman" pitchFamily="18" charset="0"/>
                <a:cs typeface="Times New Roman" pitchFamily="18" charset="0"/>
              </a:rPr>
              <a:t> I</a:t>
            </a:r>
            <a:r>
              <a:rPr lang="en-US" altLang="zh-CN" dirty="0">
                <a:latin typeface="Times New Roman" pitchFamily="18" charset="0"/>
                <a:cs typeface="Times New Roman" pitchFamily="18" charset="0"/>
              </a:rPr>
              <a:t>nter CPU</a:t>
            </a:r>
            <a:r>
              <a:rPr lang="zh-CN" altLang="en-US" dirty="0">
                <a:latin typeface="Times New Roman" pitchFamily="18" charset="0"/>
                <a:cs typeface="Times New Roman" pitchFamily="18" charset="0"/>
              </a:rPr>
              <a:t>和</a:t>
            </a:r>
            <a:r>
              <a:rPr lang="en-US" altLang="zh-CN" dirty="0">
                <a:latin typeface="Times New Roman" pitchFamily="18" charset="0"/>
                <a:cs typeface="Times New Roman" pitchFamily="18" charset="0"/>
              </a:rPr>
              <a:t>ARM CPU</a:t>
            </a:r>
            <a:r>
              <a:rPr lang="zh-CN" altLang="en-US" dirty="0">
                <a:latin typeface="Times New Roman" pitchFamily="18" charset="0"/>
                <a:cs typeface="Times New Roman" pitchFamily="18" charset="0"/>
              </a:rPr>
              <a:t>无法兼容 </a:t>
            </a:r>
            <a:r>
              <a:rPr lang="en-US" altLang="zh-CN" dirty="0">
                <a:latin typeface="Times New Roman" pitchFamily="18" charset="0"/>
                <a:cs typeface="Times New Roman" pitchFamily="18" charset="0"/>
              </a:rPr>
              <a:t>(e.g., </a:t>
            </a:r>
            <a:r>
              <a:rPr lang="zh-CN" altLang="en-US" dirty="0">
                <a:latin typeface="Times New Roman" pitchFamily="18" charset="0"/>
                <a:cs typeface="Times New Roman" pitchFamily="18" charset="0"/>
              </a:rPr>
              <a:t>个人电脑和智能手机</a:t>
            </a:r>
            <a:r>
              <a:rPr lang="en-US" altLang="zh-CN" dirty="0">
                <a:latin typeface="Times New Roman" pitchFamily="18" charset="0"/>
                <a:cs typeface="Times New Roman" pitchFamily="18" charset="0"/>
              </a:rPr>
              <a:t>)</a:t>
            </a:r>
          </a:p>
          <a:p>
            <a:pPr lvl="1"/>
            <a:r>
              <a:rPr lang="en-US" dirty="0">
                <a:latin typeface="Times New Roman" pitchFamily="18" charset="0"/>
                <a:cs typeface="Times New Roman" pitchFamily="18" charset="0"/>
              </a:rPr>
              <a:t> </a:t>
            </a:r>
            <a:r>
              <a:rPr lang="zh-CN" altLang="en-US" dirty="0">
                <a:latin typeface="Times New Roman" pitchFamily="18" charset="0"/>
                <a:cs typeface="Times New Roman" pitchFamily="18" charset="0"/>
              </a:rPr>
              <a:t>每种</a:t>
            </a:r>
            <a:r>
              <a:rPr lang="en-US" altLang="zh-CN" dirty="0">
                <a:latin typeface="Times New Roman" pitchFamily="18" charset="0"/>
                <a:cs typeface="Times New Roman" pitchFamily="18" charset="0"/>
              </a:rPr>
              <a:t>CPU</a:t>
            </a:r>
            <a:r>
              <a:rPr lang="zh-CN" altLang="en-US" dirty="0">
                <a:latin typeface="Times New Roman" pitchFamily="18" charset="0"/>
                <a:cs typeface="Times New Roman" pitchFamily="18" charset="0"/>
              </a:rPr>
              <a:t>均有其支持的计算机指令集</a:t>
            </a:r>
            <a:endParaRPr lang="en-US" altLang="zh-CN" sz="2800" dirty="0">
              <a:latin typeface="Times New Roman" pitchFamily="18" charset="0"/>
              <a:cs typeface="Times New Roman" pitchFamily="18" charset="0"/>
            </a:endParaRPr>
          </a:p>
          <a:p>
            <a:pPr marL="228600" lvl="1">
              <a:lnSpc>
                <a:spcPct val="100000"/>
              </a:lnSpc>
              <a:spcBef>
                <a:spcPts val="1000"/>
              </a:spcBef>
            </a:pPr>
            <a:r>
              <a:rPr lang="en-US" altLang="zh-CN" sz="2800" dirty="0">
                <a:latin typeface="Times New Roman" pitchFamily="18" charset="0"/>
                <a:cs typeface="Times New Roman" pitchFamily="18" charset="0"/>
              </a:rPr>
              <a:t> </a:t>
            </a:r>
            <a:r>
              <a:rPr lang="zh-CN" altLang="en-US" sz="2800" dirty="0">
                <a:latin typeface="Times New Roman" pitchFamily="18" charset="0"/>
                <a:cs typeface="Times New Roman" pitchFamily="18" charset="0"/>
              </a:rPr>
              <a:t>指令执行的流程</a:t>
            </a:r>
            <a:r>
              <a:rPr lang="en-US" altLang="zh-CN" sz="2800" dirty="0">
                <a:latin typeface="Times New Roman" pitchFamily="18" charset="0"/>
                <a:cs typeface="Times New Roman" pitchFamily="18" charset="0"/>
              </a:rPr>
              <a:t>:</a:t>
            </a:r>
          </a:p>
        </p:txBody>
      </p:sp>
      <p:sp>
        <p:nvSpPr>
          <p:cNvPr id="4" name="灯片编号占位符 3"/>
          <p:cNvSpPr>
            <a:spLocks noGrp="1"/>
          </p:cNvSpPr>
          <p:nvPr>
            <p:ph type="sldNum" sz="quarter" idx="12"/>
          </p:nvPr>
        </p:nvSpPr>
        <p:spPr/>
        <p:txBody>
          <a:bodyPr/>
          <a:lstStyle/>
          <a:p>
            <a:pPr>
              <a:defRPr/>
            </a:pPr>
            <a:fld id="{0C78537A-5010-4545-89DA-8A8915DB7A41}" type="slidenum">
              <a:rPr lang="en-US" altLang="zh-CN" smtClean="0"/>
              <a:t>6</a:t>
            </a:fld>
            <a:endParaRPr lang="en-US" altLang="zh-CN" dirty="0"/>
          </a:p>
        </p:txBody>
      </p:sp>
      <p:grpSp>
        <p:nvGrpSpPr>
          <p:cNvPr id="14" name="组合 13"/>
          <p:cNvGrpSpPr/>
          <p:nvPr/>
        </p:nvGrpSpPr>
        <p:grpSpPr>
          <a:xfrm>
            <a:off x="615950" y="4517393"/>
            <a:ext cx="7720805" cy="1677035"/>
            <a:chOff x="615950" y="4517393"/>
            <a:chExt cx="7720805" cy="1677035"/>
          </a:xfrm>
        </p:grpSpPr>
        <p:grpSp>
          <p:nvGrpSpPr>
            <p:cNvPr id="12" name="组合 11"/>
            <p:cNvGrpSpPr/>
            <p:nvPr/>
          </p:nvGrpSpPr>
          <p:grpSpPr>
            <a:xfrm>
              <a:off x="615950" y="4517393"/>
              <a:ext cx="7720805" cy="1617133"/>
              <a:chOff x="615950" y="4517393"/>
              <a:chExt cx="7720805" cy="1617133"/>
            </a:xfrm>
          </p:grpSpPr>
          <p:pic>
            <p:nvPicPr>
              <p:cNvPr id="8" name="图片 7"/>
              <p:cNvPicPr>
                <a:picLocks noChangeAspect="1"/>
              </p:cNvPicPr>
              <p:nvPr/>
            </p:nvPicPr>
            <p:blipFill>
              <a:blip r:embed="rId2"/>
              <a:stretch>
                <a:fillRect/>
              </a:stretch>
            </p:blipFill>
            <p:spPr>
              <a:xfrm>
                <a:off x="615950" y="4517393"/>
                <a:ext cx="3244850" cy="1565498"/>
              </a:xfrm>
              <a:prstGeom prst="rect">
                <a:avLst/>
              </a:prstGeom>
            </p:spPr>
          </p:pic>
          <p:sp>
            <p:nvSpPr>
              <p:cNvPr id="10" name="右箭头 9"/>
              <p:cNvSpPr/>
              <p:nvPr/>
            </p:nvSpPr>
            <p:spPr>
              <a:xfrm>
                <a:off x="4394200" y="4982642"/>
                <a:ext cx="825500" cy="635000"/>
              </a:xfrm>
              <a:prstGeom prst="rightArrow">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图片 10"/>
              <p:cNvPicPr>
                <a:picLocks noChangeAspect="1"/>
              </p:cNvPicPr>
              <p:nvPr/>
            </p:nvPicPr>
            <p:blipFill>
              <a:blip r:embed="rId3"/>
              <a:stretch>
                <a:fillRect/>
              </a:stretch>
            </p:blipFill>
            <p:spPr>
              <a:xfrm>
                <a:off x="5911055" y="4517393"/>
                <a:ext cx="2425700" cy="1617133"/>
              </a:xfrm>
              <a:prstGeom prst="rect">
                <a:avLst/>
              </a:prstGeom>
            </p:spPr>
          </p:pic>
        </p:grpSp>
        <p:sp>
          <p:nvSpPr>
            <p:cNvPr id="13" name="矩形 12"/>
            <p:cNvSpPr/>
            <p:nvPr/>
          </p:nvSpPr>
          <p:spPr>
            <a:xfrm>
              <a:off x="4265592" y="5486542"/>
              <a:ext cx="954107" cy="707886"/>
            </a:xfrm>
            <a:prstGeom prst="rect">
              <a:avLst/>
            </a:prstGeom>
          </p:spPr>
          <p:txBody>
            <a:bodyPr wrap="none">
              <a:spAutoFit/>
            </a:bodyPr>
            <a:lstStyle/>
            <a:p>
              <a:r>
                <a:rPr lang="en-US" altLang="zh-CN" sz="4000" b="1" dirty="0">
                  <a:latin typeface="Times New Roman" pitchFamily="18" charset="0"/>
                  <a:ea typeface="楷体" pitchFamily="49" charset="-122"/>
                  <a:cs typeface="Times New Roman" pitchFamily="18" charset="0"/>
                </a:rPr>
                <a:t>???</a:t>
              </a:r>
              <a:endParaRPr lang="zh-CN" altLang="en-US" sz="4000" dirty="0"/>
            </a:p>
          </p:txBody>
        </p:sp>
      </p:grpSp>
      <p:sp>
        <p:nvSpPr>
          <p:cNvPr id="15" name="矩形 14"/>
          <p:cNvSpPr/>
          <p:nvPr/>
        </p:nvSpPr>
        <p:spPr>
          <a:xfrm>
            <a:off x="3042866" y="3751084"/>
            <a:ext cx="3655168" cy="523220"/>
          </a:xfrm>
          <a:prstGeom prst="rect">
            <a:avLst/>
          </a:prstGeom>
        </p:spPr>
        <p:txBody>
          <a:bodyPr wrap="none">
            <a:spAutoFit/>
          </a:bodyPr>
          <a:lstStyle/>
          <a:p>
            <a:pPr marL="228600" lvl="1">
              <a:lnSpc>
                <a:spcPct val="100000"/>
              </a:lnSpc>
              <a:spcBef>
                <a:spcPts val="1000"/>
              </a:spcBef>
            </a:pPr>
            <a:r>
              <a:rPr lang="zh-CN" altLang="en-US" sz="2800" b="1" dirty="0">
                <a:solidFill>
                  <a:srgbClr val="C00000"/>
                </a:solidFill>
                <a:latin typeface="Times New Roman" pitchFamily="18" charset="0"/>
                <a:ea typeface="楷体" pitchFamily="49" charset="-122"/>
                <a:cs typeface="Times New Roman" pitchFamily="18" charset="0"/>
              </a:rPr>
              <a:t>硬盘</a:t>
            </a:r>
            <a:r>
              <a:rPr lang="en-US" altLang="zh-CN" sz="2800" b="1" dirty="0">
                <a:solidFill>
                  <a:srgbClr val="C00000"/>
                </a:solidFill>
                <a:latin typeface="Times New Roman" pitchFamily="18" charset="0"/>
                <a:ea typeface="楷体" pitchFamily="49" charset="-122"/>
                <a:cs typeface="Times New Roman" pitchFamily="18" charset="0"/>
                <a:sym typeface="Wingdings" charset="2"/>
              </a:rPr>
              <a:t></a:t>
            </a:r>
            <a:r>
              <a:rPr lang="zh-CN" altLang="en-US" sz="2800" b="1" dirty="0">
                <a:solidFill>
                  <a:srgbClr val="C00000"/>
                </a:solidFill>
                <a:latin typeface="Times New Roman" pitchFamily="18" charset="0"/>
                <a:ea typeface="楷体" pitchFamily="49" charset="-122"/>
                <a:cs typeface="Times New Roman" pitchFamily="18" charset="0"/>
                <a:sym typeface="Wingdings" charset="2"/>
              </a:rPr>
              <a:t>内存</a:t>
            </a:r>
            <a:r>
              <a:rPr lang="en-US" altLang="zh-CN" sz="2800" b="1" dirty="0">
                <a:solidFill>
                  <a:srgbClr val="C00000"/>
                </a:solidFill>
                <a:latin typeface="Times New Roman" pitchFamily="18" charset="0"/>
                <a:ea typeface="楷体" pitchFamily="49" charset="-122"/>
                <a:cs typeface="Times New Roman" pitchFamily="18" charset="0"/>
                <a:sym typeface="Wingdings" charset="2"/>
              </a:rPr>
              <a:t>CPU</a:t>
            </a:r>
          </a:p>
        </p:txBody>
      </p:sp>
      <p:sp>
        <p:nvSpPr>
          <p:cNvPr id="5" name="文本框 4">
            <a:extLst>
              <a:ext uri="{FF2B5EF4-FFF2-40B4-BE49-F238E27FC236}">
                <a16:creationId xmlns:a16="http://schemas.microsoft.com/office/drawing/2014/main" id="{B7F1A5E0-D90C-40A3-9B91-15B4934C6C1E}"/>
              </a:ext>
            </a:extLst>
          </p:cNvPr>
          <p:cNvSpPr txBox="1"/>
          <p:nvPr/>
        </p:nvSpPr>
        <p:spPr>
          <a:xfrm>
            <a:off x="3378199" y="4274304"/>
            <a:ext cx="745067" cy="369332"/>
          </a:xfrm>
          <a:prstGeom prst="rect">
            <a:avLst/>
          </a:prstGeom>
          <a:noFill/>
        </p:spPr>
        <p:txBody>
          <a:bodyPr wrap="square" rtlCol="0">
            <a:spAutoFit/>
          </a:bodyPr>
          <a:lstStyle/>
          <a:p>
            <a:r>
              <a:rPr lang="zh-CN" altLang="en-US" dirty="0">
                <a:solidFill>
                  <a:srgbClr val="92D050"/>
                </a:solidFill>
              </a:rPr>
              <a:t>程序</a:t>
            </a:r>
          </a:p>
        </p:txBody>
      </p:sp>
      <p:sp>
        <p:nvSpPr>
          <p:cNvPr id="6" name="文本框 5">
            <a:extLst>
              <a:ext uri="{FF2B5EF4-FFF2-40B4-BE49-F238E27FC236}">
                <a16:creationId xmlns:a16="http://schemas.microsoft.com/office/drawing/2014/main" id="{D25BFDB9-AD2F-4961-9B23-974D801E26AC}"/>
              </a:ext>
            </a:extLst>
          </p:cNvPr>
          <p:cNvSpPr txBox="1"/>
          <p:nvPr/>
        </p:nvSpPr>
        <p:spPr>
          <a:xfrm>
            <a:off x="4470399" y="4274304"/>
            <a:ext cx="749299" cy="369332"/>
          </a:xfrm>
          <a:prstGeom prst="rect">
            <a:avLst/>
          </a:prstGeom>
          <a:noFill/>
        </p:spPr>
        <p:txBody>
          <a:bodyPr wrap="square" rtlCol="0">
            <a:spAutoFit/>
          </a:bodyPr>
          <a:lstStyle/>
          <a:p>
            <a:r>
              <a:rPr lang="zh-CN" altLang="en-US" dirty="0">
                <a:solidFill>
                  <a:srgbClr val="92D050"/>
                </a:solidFill>
              </a:rPr>
              <a:t>进程</a:t>
            </a:r>
          </a:p>
        </p:txBody>
      </p:sp>
      <p:sp>
        <p:nvSpPr>
          <p:cNvPr id="7" name="文本框 6">
            <a:extLst>
              <a:ext uri="{FF2B5EF4-FFF2-40B4-BE49-F238E27FC236}">
                <a16:creationId xmlns:a16="http://schemas.microsoft.com/office/drawing/2014/main" id="{68E09385-5CDE-4132-A008-B914B42176EE}"/>
              </a:ext>
            </a:extLst>
          </p:cNvPr>
          <p:cNvSpPr txBox="1"/>
          <p:nvPr/>
        </p:nvSpPr>
        <p:spPr>
          <a:xfrm>
            <a:off x="5648589" y="4199866"/>
            <a:ext cx="1124744" cy="369332"/>
          </a:xfrm>
          <a:prstGeom prst="rect">
            <a:avLst/>
          </a:prstGeom>
          <a:noFill/>
        </p:spPr>
        <p:txBody>
          <a:bodyPr wrap="square" rtlCol="0">
            <a:spAutoFit/>
          </a:bodyPr>
          <a:lstStyle/>
          <a:p>
            <a:r>
              <a:rPr lang="zh-CN" altLang="en-US" dirty="0">
                <a:solidFill>
                  <a:srgbClr val="92D050"/>
                </a:solidFill>
              </a:rPr>
              <a:t>控制单元</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计算机指令例子</a:t>
            </a:r>
            <a:endParaRPr lang="en-US" dirty="0"/>
          </a:p>
        </p:txBody>
      </p:sp>
      <p:sp>
        <p:nvSpPr>
          <p:cNvPr id="4" name="灯片编号占位符 3"/>
          <p:cNvSpPr>
            <a:spLocks noGrp="1"/>
          </p:cNvSpPr>
          <p:nvPr>
            <p:ph type="sldNum" sz="quarter" idx="12"/>
          </p:nvPr>
        </p:nvSpPr>
        <p:spPr/>
        <p:txBody>
          <a:bodyPr/>
          <a:lstStyle/>
          <a:p>
            <a:pPr>
              <a:defRPr/>
            </a:pPr>
            <a:fld id="{0C78537A-5010-4545-89DA-8A8915DB7A41}" type="slidenum">
              <a:rPr lang="en-US" altLang="zh-CN" smtClean="0"/>
              <a:t>7</a:t>
            </a:fld>
            <a:endParaRPr lang="en-US" altLang="zh-CN" dirty="0"/>
          </a:p>
        </p:txBody>
      </p:sp>
      <p:grpSp>
        <p:nvGrpSpPr>
          <p:cNvPr id="24" name="组合 23"/>
          <p:cNvGrpSpPr/>
          <p:nvPr/>
        </p:nvGrpSpPr>
        <p:grpSpPr>
          <a:xfrm>
            <a:off x="134401" y="1077246"/>
            <a:ext cx="4196299" cy="1015663"/>
            <a:chOff x="134401" y="1077246"/>
            <a:chExt cx="4196299" cy="1015663"/>
          </a:xfrm>
        </p:grpSpPr>
        <p:sp>
          <p:nvSpPr>
            <p:cNvPr id="16" name="矩形 15"/>
            <p:cNvSpPr/>
            <p:nvPr/>
          </p:nvSpPr>
          <p:spPr>
            <a:xfrm>
              <a:off x="134401" y="1077246"/>
              <a:ext cx="4196299" cy="1015663"/>
            </a:xfrm>
            <a:prstGeom prst="rect">
              <a:avLst/>
            </a:prstGeom>
          </p:spPr>
          <p:txBody>
            <a:bodyPr wrap="square">
              <a:spAutoFit/>
            </a:bodyPr>
            <a:lstStyle/>
            <a:p>
              <a:r>
                <a:rPr lang="en-US" sz="2000" dirty="0">
                  <a:solidFill>
                    <a:srgbClr val="C00000"/>
                  </a:solidFill>
                  <a:latin typeface="Georgia" pitchFamily="18" charset="0"/>
                </a:rPr>
                <a:t>// </a:t>
              </a:r>
              <a:r>
                <a:rPr lang="en-US" sz="2000" dirty="0" err="1">
                  <a:solidFill>
                    <a:srgbClr val="C00000"/>
                  </a:solidFill>
                  <a:latin typeface="Georgia" pitchFamily="18" charset="0"/>
                </a:rPr>
                <a:t>test.c</a:t>
              </a:r>
              <a:endParaRPr lang="en-US" sz="2000" dirty="0">
                <a:solidFill>
                  <a:srgbClr val="C00000"/>
                </a:solidFill>
                <a:latin typeface="Georgia" pitchFamily="18" charset="0"/>
              </a:endParaRPr>
            </a:p>
            <a:p>
              <a:r>
                <a:rPr lang="en-US" sz="2000" dirty="0" err="1">
                  <a:solidFill>
                    <a:srgbClr val="C00000"/>
                  </a:solidFill>
                  <a:latin typeface="Georgia" pitchFamily="18" charset="0"/>
                </a:rPr>
                <a:t>int</a:t>
              </a:r>
              <a:r>
                <a:rPr lang="en-US" sz="2000" dirty="0">
                  <a:solidFill>
                    <a:srgbClr val="C00000"/>
                  </a:solidFill>
                  <a:latin typeface="Georgia" pitchFamily="18" charset="0"/>
                </a:rPr>
                <a:t> main()</a:t>
              </a:r>
            </a:p>
            <a:p>
              <a:r>
                <a:rPr lang="en-US" sz="2000" dirty="0">
                  <a:solidFill>
                    <a:srgbClr val="C00000"/>
                  </a:solidFill>
                  <a:latin typeface="Georgia" pitchFamily="18" charset="0"/>
                </a:rPr>
                <a:t>{  </a:t>
              </a:r>
              <a:r>
                <a:rPr lang="en-US" sz="2000" dirty="0" err="1">
                  <a:solidFill>
                    <a:srgbClr val="C00000"/>
                  </a:solidFill>
                  <a:latin typeface="Georgia" pitchFamily="18" charset="0"/>
                </a:rPr>
                <a:t>int</a:t>
              </a:r>
              <a:r>
                <a:rPr lang="en-US" sz="2000" dirty="0">
                  <a:solidFill>
                    <a:srgbClr val="C00000"/>
                  </a:solidFill>
                  <a:latin typeface="Georgia" pitchFamily="18" charset="0"/>
                </a:rPr>
                <a:t> a = 1;   </a:t>
              </a:r>
              <a:r>
                <a:rPr lang="en-US" sz="2000" dirty="0" err="1">
                  <a:solidFill>
                    <a:srgbClr val="C00000"/>
                  </a:solidFill>
                  <a:latin typeface="Georgia" pitchFamily="18" charset="0"/>
                </a:rPr>
                <a:t>int</a:t>
              </a:r>
              <a:r>
                <a:rPr lang="en-US" sz="2000" dirty="0">
                  <a:solidFill>
                    <a:srgbClr val="C00000"/>
                  </a:solidFill>
                  <a:latin typeface="Georgia" pitchFamily="18" charset="0"/>
                </a:rPr>
                <a:t> b = 2;  a = a + b; }</a:t>
              </a:r>
            </a:p>
          </p:txBody>
        </p:sp>
        <p:sp>
          <p:nvSpPr>
            <p:cNvPr id="20" name="矩形 19"/>
            <p:cNvSpPr/>
            <p:nvPr/>
          </p:nvSpPr>
          <p:spPr>
            <a:xfrm>
              <a:off x="1226766" y="1150017"/>
              <a:ext cx="2117887" cy="523220"/>
            </a:xfrm>
            <a:prstGeom prst="rect">
              <a:avLst/>
            </a:prstGeom>
          </p:spPr>
          <p:txBody>
            <a:bodyPr wrap="none">
              <a:spAutoFit/>
            </a:bodyPr>
            <a:lstStyle/>
            <a:p>
              <a:pPr marL="228600" lvl="1">
                <a:lnSpc>
                  <a:spcPct val="100000"/>
                </a:lnSpc>
                <a:spcBef>
                  <a:spcPts val="1000"/>
                </a:spcBef>
              </a:pPr>
              <a:r>
                <a:rPr lang="en-US" altLang="zh-CN" sz="2800" b="1" dirty="0">
                  <a:solidFill>
                    <a:srgbClr val="C00000"/>
                  </a:solidFill>
                  <a:latin typeface="Times New Roman" pitchFamily="18" charset="0"/>
                  <a:ea typeface="楷体" pitchFamily="49" charset="-122"/>
                  <a:cs typeface="Times New Roman" pitchFamily="18" charset="0"/>
                </a:rPr>
                <a:t>C</a:t>
              </a:r>
              <a:r>
                <a:rPr lang="zh-CN" altLang="en-US" sz="2800" b="1" dirty="0">
                  <a:solidFill>
                    <a:srgbClr val="C00000"/>
                  </a:solidFill>
                  <a:latin typeface="Times New Roman" pitchFamily="18" charset="0"/>
                  <a:ea typeface="楷体" pitchFamily="49" charset="-122"/>
                  <a:cs typeface="Times New Roman" pitchFamily="18" charset="0"/>
                </a:rPr>
                <a:t>语言程序</a:t>
              </a:r>
              <a:endParaRPr lang="en-US" altLang="zh-CN" sz="2800" b="1" dirty="0">
                <a:solidFill>
                  <a:srgbClr val="C00000"/>
                </a:solidFill>
                <a:latin typeface="Times New Roman" pitchFamily="18" charset="0"/>
                <a:ea typeface="楷体" pitchFamily="49" charset="-122"/>
                <a:cs typeface="Times New Roman" pitchFamily="18" charset="0"/>
                <a:sym typeface="Wingdings" charset="2"/>
              </a:endParaRPr>
            </a:p>
          </p:txBody>
        </p:sp>
      </p:grpSp>
      <p:grpSp>
        <p:nvGrpSpPr>
          <p:cNvPr id="25" name="组合 24"/>
          <p:cNvGrpSpPr/>
          <p:nvPr/>
        </p:nvGrpSpPr>
        <p:grpSpPr>
          <a:xfrm>
            <a:off x="4706401" y="1242708"/>
            <a:ext cx="4196299" cy="1231106"/>
            <a:chOff x="4706401" y="1242708"/>
            <a:chExt cx="4196299" cy="1231106"/>
          </a:xfrm>
        </p:grpSpPr>
        <p:sp>
          <p:nvSpPr>
            <p:cNvPr id="19" name="矩形 18"/>
            <p:cNvSpPr/>
            <p:nvPr/>
          </p:nvSpPr>
          <p:spPr>
            <a:xfrm>
              <a:off x="4706401" y="1242708"/>
              <a:ext cx="4196299" cy="707886"/>
            </a:xfrm>
            <a:prstGeom prst="rect">
              <a:avLst/>
            </a:prstGeom>
          </p:spPr>
          <p:txBody>
            <a:bodyPr wrap="square">
              <a:spAutoFit/>
            </a:bodyPr>
            <a:lstStyle/>
            <a:p>
              <a:r>
                <a:rPr lang="en-US" sz="2000" dirty="0">
                  <a:solidFill>
                    <a:srgbClr val="7030A0"/>
                  </a:solidFill>
                  <a:latin typeface="Georgia" pitchFamily="18" charset="0"/>
                </a:rPr>
                <a:t>$ </a:t>
              </a:r>
              <a:r>
                <a:rPr lang="en-US" sz="2000" dirty="0" err="1">
                  <a:solidFill>
                    <a:srgbClr val="7030A0"/>
                  </a:solidFill>
                  <a:latin typeface="Georgia" pitchFamily="18" charset="0"/>
                </a:rPr>
                <a:t>gcc</a:t>
              </a:r>
              <a:r>
                <a:rPr lang="en-US" sz="2000" dirty="0">
                  <a:solidFill>
                    <a:srgbClr val="7030A0"/>
                  </a:solidFill>
                  <a:latin typeface="Georgia" pitchFamily="18" charset="0"/>
                </a:rPr>
                <a:t> -g -c </a:t>
              </a:r>
              <a:r>
                <a:rPr lang="en-US" sz="2000" dirty="0" err="1">
                  <a:solidFill>
                    <a:srgbClr val="7030A0"/>
                  </a:solidFill>
                  <a:latin typeface="Georgia" pitchFamily="18" charset="0"/>
                </a:rPr>
                <a:t>test.c</a:t>
              </a:r>
              <a:endParaRPr lang="en-US" sz="2000" dirty="0">
                <a:solidFill>
                  <a:srgbClr val="7030A0"/>
                </a:solidFill>
                <a:latin typeface="Georgia" pitchFamily="18" charset="0"/>
              </a:endParaRPr>
            </a:p>
            <a:p>
              <a:r>
                <a:rPr lang="en-US" sz="2000" dirty="0">
                  <a:solidFill>
                    <a:srgbClr val="7030A0"/>
                  </a:solidFill>
                  <a:latin typeface="Georgia" pitchFamily="18" charset="0"/>
                </a:rPr>
                <a:t>$ </a:t>
              </a:r>
              <a:r>
                <a:rPr lang="en-US" sz="2000" dirty="0" err="1">
                  <a:solidFill>
                    <a:srgbClr val="7030A0"/>
                  </a:solidFill>
                  <a:latin typeface="Georgia" pitchFamily="18" charset="0"/>
                </a:rPr>
                <a:t>objdump</a:t>
              </a:r>
              <a:r>
                <a:rPr lang="en-US" sz="2000" dirty="0">
                  <a:solidFill>
                    <a:srgbClr val="7030A0"/>
                  </a:solidFill>
                  <a:latin typeface="Georgia" pitchFamily="18" charset="0"/>
                </a:rPr>
                <a:t> -d -M intel -S </a:t>
              </a:r>
              <a:r>
                <a:rPr lang="en-US" sz="2000" dirty="0" err="1">
                  <a:solidFill>
                    <a:srgbClr val="7030A0"/>
                  </a:solidFill>
                  <a:latin typeface="Georgia" pitchFamily="18" charset="0"/>
                </a:rPr>
                <a:t>test.o</a:t>
              </a:r>
              <a:endParaRPr lang="en-US" sz="2000" dirty="0">
                <a:solidFill>
                  <a:srgbClr val="7030A0"/>
                </a:solidFill>
                <a:latin typeface="Georgia" pitchFamily="18" charset="0"/>
              </a:endParaRPr>
            </a:p>
          </p:txBody>
        </p:sp>
        <p:sp>
          <p:nvSpPr>
            <p:cNvPr id="21" name="矩形 20"/>
            <p:cNvSpPr/>
            <p:nvPr/>
          </p:nvSpPr>
          <p:spPr>
            <a:xfrm>
              <a:off x="5328866" y="1950594"/>
              <a:ext cx="2218877" cy="523220"/>
            </a:xfrm>
            <a:prstGeom prst="rect">
              <a:avLst/>
            </a:prstGeom>
          </p:spPr>
          <p:txBody>
            <a:bodyPr wrap="none">
              <a:spAutoFit/>
            </a:bodyPr>
            <a:lstStyle/>
            <a:p>
              <a:pPr marL="228600" lvl="1">
                <a:lnSpc>
                  <a:spcPct val="100000"/>
                </a:lnSpc>
                <a:spcBef>
                  <a:spcPts val="1000"/>
                </a:spcBef>
              </a:pPr>
              <a:r>
                <a:rPr lang="zh-CN" altLang="en-US" sz="2800" b="1" dirty="0">
                  <a:solidFill>
                    <a:srgbClr val="7030A0"/>
                  </a:solidFill>
                  <a:latin typeface="Times New Roman" pitchFamily="18" charset="0"/>
                  <a:ea typeface="楷体" pitchFamily="49" charset="-122"/>
                  <a:cs typeface="Times New Roman" pitchFamily="18" charset="0"/>
                  <a:sym typeface="Wingdings" charset="2"/>
                </a:rPr>
                <a:t>编译和汇编</a:t>
              </a:r>
              <a:endParaRPr lang="en-US" altLang="zh-CN" sz="2800" b="1" dirty="0">
                <a:solidFill>
                  <a:srgbClr val="7030A0"/>
                </a:solidFill>
                <a:latin typeface="Times New Roman" pitchFamily="18" charset="0"/>
                <a:ea typeface="楷体" pitchFamily="49" charset="-122"/>
                <a:cs typeface="Times New Roman" pitchFamily="18" charset="0"/>
                <a:sym typeface="Wingdings" charset="2"/>
              </a:endParaRPr>
            </a:p>
          </p:txBody>
        </p:sp>
      </p:grpSp>
      <p:grpSp>
        <p:nvGrpSpPr>
          <p:cNvPr id="26" name="组合 25"/>
          <p:cNvGrpSpPr/>
          <p:nvPr/>
        </p:nvGrpSpPr>
        <p:grpSpPr>
          <a:xfrm>
            <a:off x="134401" y="2364104"/>
            <a:ext cx="10000199" cy="4401205"/>
            <a:chOff x="134401" y="2364104"/>
            <a:chExt cx="10000199" cy="4401205"/>
          </a:xfrm>
        </p:grpSpPr>
        <p:sp>
          <p:nvSpPr>
            <p:cNvPr id="17" name="矩形 16"/>
            <p:cNvSpPr/>
            <p:nvPr/>
          </p:nvSpPr>
          <p:spPr>
            <a:xfrm>
              <a:off x="134401" y="2364104"/>
              <a:ext cx="10000199" cy="4401205"/>
            </a:xfrm>
            <a:prstGeom prst="rect">
              <a:avLst/>
            </a:prstGeom>
          </p:spPr>
          <p:txBody>
            <a:bodyPr wrap="square">
              <a:spAutoFit/>
            </a:bodyPr>
            <a:lstStyle/>
            <a:p>
              <a:r>
                <a:rPr lang="en-US" sz="2000" dirty="0" err="1">
                  <a:latin typeface="Georgia" pitchFamily="18" charset="0"/>
                  <a:cs typeface="Times New Roman" pitchFamily="18" charset="0"/>
                </a:rPr>
                <a:t>test.o</a:t>
              </a:r>
              <a:r>
                <a:rPr lang="en-US" sz="2000" dirty="0">
                  <a:latin typeface="Georgia" pitchFamily="18" charset="0"/>
                  <a:cs typeface="Times New Roman" pitchFamily="18" charset="0"/>
                </a:rPr>
                <a:t>:     file format elf64-x86-64</a:t>
              </a:r>
            </a:p>
            <a:p>
              <a:r>
                <a:rPr lang="en-US" sz="2000" dirty="0">
                  <a:latin typeface="Georgia" pitchFamily="18" charset="0"/>
                  <a:cs typeface="Times New Roman" pitchFamily="18" charset="0"/>
                </a:rPr>
                <a:t>Disassembly of </a:t>
              </a:r>
              <a:r>
                <a:rPr lang="en-US" sz="2000" b="1" dirty="0">
                  <a:latin typeface="Georgia" pitchFamily="18" charset="0"/>
                  <a:cs typeface="Times New Roman" pitchFamily="18" charset="0"/>
                </a:rPr>
                <a:t>section .text</a:t>
              </a:r>
              <a:r>
                <a:rPr lang="en-US" sz="2000" dirty="0">
                  <a:latin typeface="Georgia" pitchFamily="18" charset="0"/>
                  <a:cs typeface="Times New Roman" pitchFamily="18" charset="0"/>
                </a:rPr>
                <a:t>:</a:t>
              </a:r>
            </a:p>
            <a:p>
              <a:r>
                <a:rPr lang="en-US" sz="2000" dirty="0">
                  <a:latin typeface="Georgia" pitchFamily="18" charset="0"/>
                  <a:cs typeface="Times New Roman" pitchFamily="18" charset="0"/>
                </a:rPr>
                <a:t>0000000000000000 &lt;main&gt;:</a:t>
              </a:r>
            </a:p>
            <a:p>
              <a:r>
                <a:rPr lang="en-US" sz="2000" dirty="0" err="1">
                  <a:latin typeface="Georgia" pitchFamily="18" charset="0"/>
                  <a:cs typeface="Times New Roman" pitchFamily="18" charset="0"/>
                </a:rPr>
                <a:t>int</a:t>
              </a:r>
              <a:r>
                <a:rPr lang="en-US" sz="2000" dirty="0">
                  <a:latin typeface="Georgia" pitchFamily="18" charset="0"/>
                  <a:cs typeface="Times New Roman" pitchFamily="18" charset="0"/>
                </a:rPr>
                <a:t> main()</a:t>
              </a:r>
            </a:p>
            <a:p>
              <a:r>
                <a:rPr lang="en-US" sz="2000" dirty="0">
                  <a:latin typeface="Georgia" pitchFamily="18" charset="0"/>
                  <a:cs typeface="Times New Roman" pitchFamily="18" charset="0"/>
                </a:rPr>
                <a:t>{  </a:t>
              </a:r>
            </a:p>
            <a:p>
              <a:r>
                <a:rPr lang="en-US" sz="2000" dirty="0">
                  <a:latin typeface="Georgia" pitchFamily="18" charset="0"/>
                  <a:cs typeface="Times New Roman" pitchFamily="18" charset="0"/>
                </a:rPr>
                <a:t>    </a:t>
              </a:r>
              <a:r>
                <a:rPr lang="en-US" sz="2000" b="1" dirty="0">
                  <a:solidFill>
                    <a:srgbClr val="0070C0"/>
                  </a:solidFill>
                  <a:latin typeface="Georgia" pitchFamily="18" charset="0"/>
                  <a:cs typeface="Times New Roman" pitchFamily="18" charset="0"/>
                </a:rPr>
                <a:t>0</a:t>
              </a:r>
              <a:r>
                <a:rPr lang="en-US" sz="2000" dirty="0">
                  <a:latin typeface="Georgia" pitchFamily="18" charset="0"/>
                  <a:cs typeface="Times New Roman" pitchFamily="18" charset="0"/>
                </a:rPr>
                <a:t>:   </a:t>
              </a:r>
              <a:r>
                <a:rPr lang="en-US" sz="2000" dirty="0">
                  <a:solidFill>
                    <a:srgbClr val="00B050"/>
                  </a:solidFill>
                  <a:latin typeface="Georgia" pitchFamily="18" charset="0"/>
                  <a:cs typeface="Times New Roman" pitchFamily="18" charset="0"/>
                </a:rPr>
                <a:t>55</a:t>
              </a:r>
              <a:r>
                <a:rPr lang="en-US" sz="2000" dirty="0">
                  <a:latin typeface="Georgia" pitchFamily="18" charset="0"/>
                  <a:cs typeface="Times New Roman" pitchFamily="18" charset="0"/>
                </a:rPr>
                <a:t>                                       push   </a:t>
              </a:r>
              <a:r>
                <a:rPr lang="en-US" sz="2000" b="1" dirty="0" err="1">
                  <a:solidFill>
                    <a:srgbClr val="C00000"/>
                  </a:solidFill>
                  <a:latin typeface="Georgia" pitchFamily="18" charset="0"/>
                  <a:cs typeface="Times New Roman" pitchFamily="18" charset="0"/>
                </a:rPr>
                <a:t>r</a:t>
              </a:r>
              <a:r>
                <a:rPr lang="en-US" sz="2000" dirty="0" err="1">
                  <a:latin typeface="Georgia" pitchFamily="18" charset="0"/>
                  <a:cs typeface="Times New Roman" pitchFamily="18" charset="0"/>
                </a:rPr>
                <a:t>bp</a:t>
              </a:r>
              <a:r>
                <a:rPr lang="en-US" sz="2000" dirty="0">
                  <a:latin typeface="Georgia" pitchFamily="18" charset="0"/>
                  <a:cs typeface="Times New Roman" pitchFamily="18" charset="0"/>
                </a:rPr>
                <a:t>   </a:t>
              </a:r>
            </a:p>
            <a:p>
              <a:r>
                <a:rPr lang="en-US" sz="2000" dirty="0">
                  <a:latin typeface="Georgia" pitchFamily="18" charset="0"/>
                  <a:cs typeface="Times New Roman" pitchFamily="18" charset="0"/>
                </a:rPr>
                <a:t>    </a:t>
              </a:r>
              <a:r>
                <a:rPr lang="en-US" sz="2000" b="1" dirty="0">
                  <a:solidFill>
                    <a:srgbClr val="0070C0"/>
                  </a:solidFill>
                  <a:latin typeface="Georgia" pitchFamily="18" charset="0"/>
                  <a:cs typeface="Times New Roman" pitchFamily="18" charset="0"/>
                </a:rPr>
                <a:t>1</a:t>
              </a:r>
              <a:r>
                <a:rPr lang="en-US" sz="2000" dirty="0">
                  <a:latin typeface="Georgia" pitchFamily="18" charset="0"/>
                  <a:cs typeface="Times New Roman" pitchFamily="18" charset="0"/>
                </a:rPr>
                <a:t>:   </a:t>
              </a:r>
              <a:r>
                <a:rPr lang="en-US" sz="2000" dirty="0">
                  <a:solidFill>
                    <a:srgbClr val="00B050"/>
                  </a:solidFill>
                  <a:latin typeface="Georgia" pitchFamily="18" charset="0"/>
                  <a:cs typeface="Times New Roman" pitchFamily="18" charset="0"/>
                </a:rPr>
                <a:t>48 89 e5</a:t>
              </a:r>
              <a:r>
                <a:rPr lang="en-US" sz="2000" dirty="0">
                  <a:latin typeface="Georgia" pitchFamily="18" charset="0"/>
                  <a:cs typeface="Times New Roman" pitchFamily="18" charset="0"/>
                </a:rPr>
                <a:t>                            </a:t>
              </a:r>
              <a:r>
                <a:rPr lang="en-US" sz="2000" dirty="0" err="1">
                  <a:latin typeface="Georgia" pitchFamily="18" charset="0"/>
                  <a:cs typeface="Times New Roman" pitchFamily="18" charset="0"/>
                </a:rPr>
                <a:t>mov</a:t>
              </a:r>
              <a:r>
                <a:rPr lang="en-US" sz="2000" dirty="0">
                  <a:latin typeface="Georgia" pitchFamily="18" charset="0"/>
                  <a:cs typeface="Times New Roman" pitchFamily="18" charset="0"/>
                </a:rPr>
                <a:t>    </a:t>
              </a:r>
              <a:r>
                <a:rPr lang="en-US" sz="2000" dirty="0" err="1">
                  <a:latin typeface="Georgia" pitchFamily="18" charset="0"/>
                  <a:cs typeface="Times New Roman" pitchFamily="18" charset="0"/>
                </a:rPr>
                <a:t>rbp</a:t>
              </a:r>
              <a:r>
                <a:rPr lang="en-US" sz="2000" dirty="0">
                  <a:latin typeface="Georgia" pitchFamily="18" charset="0"/>
                  <a:cs typeface="Times New Roman" pitchFamily="18" charset="0"/>
                </a:rPr>
                <a:t>, </a:t>
              </a:r>
              <a:r>
                <a:rPr lang="en-US" sz="2000" b="1" dirty="0" err="1">
                  <a:solidFill>
                    <a:srgbClr val="C00000"/>
                  </a:solidFill>
                  <a:latin typeface="Georgia" pitchFamily="18" charset="0"/>
                  <a:cs typeface="Times New Roman" pitchFamily="18" charset="0"/>
                </a:rPr>
                <a:t>r</a:t>
              </a:r>
              <a:r>
                <a:rPr lang="en-US" sz="2000" dirty="0" err="1">
                  <a:latin typeface="Georgia" pitchFamily="18" charset="0"/>
                  <a:cs typeface="Times New Roman" pitchFamily="18" charset="0"/>
                </a:rPr>
                <a:t>sp</a:t>
              </a:r>
              <a:endParaRPr lang="en-US" sz="2000" dirty="0">
                <a:latin typeface="Georgia" pitchFamily="18" charset="0"/>
                <a:cs typeface="Times New Roman" pitchFamily="18" charset="0"/>
              </a:endParaRPr>
            </a:p>
            <a:p>
              <a:r>
                <a:rPr lang="en-US" sz="2000" dirty="0">
                  <a:latin typeface="Georgia" pitchFamily="18" charset="0"/>
                  <a:cs typeface="Times New Roman" pitchFamily="18" charset="0"/>
                </a:rPr>
                <a:t>    </a:t>
              </a:r>
              <a:r>
                <a:rPr lang="en-US" sz="2000" b="1" dirty="0">
                  <a:solidFill>
                    <a:srgbClr val="0070C0"/>
                  </a:solidFill>
                  <a:latin typeface="Georgia" pitchFamily="18" charset="0"/>
                  <a:cs typeface="Times New Roman" pitchFamily="18" charset="0"/>
                </a:rPr>
                <a:t>4</a:t>
              </a:r>
              <a:r>
                <a:rPr lang="en-US" sz="2000" dirty="0">
                  <a:latin typeface="Georgia" pitchFamily="18" charset="0"/>
                  <a:cs typeface="Times New Roman" pitchFamily="18" charset="0"/>
                </a:rPr>
                <a:t>:   </a:t>
              </a:r>
              <a:r>
                <a:rPr lang="en-US" sz="2000" dirty="0">
                  <a:solidFill>
                    <a:srgbClr val="00B050"/>
                  </a:solidFill>
                  <a:latin typeface="Georgia" pitchFamily="18" charset="0"/>
                  <a:cs typeface="Times New Roman" pitchFamily="18" charset="0"/>
                </a:rPr>
                <a:t>c7 45 fc 01 00 00 00</a:t>
              </a:r>
              <a:r>
                <a:rPr lang="en-US" sz="2000" dirty="0">
                  <a:latin typeface="Georgia" pitchFamily="18" charset="0"/>
                  <a:cs typeface="Times New Roman" pitchFamily="18" charset="0"/>
                </a:rPr>
                <a:t>      </a:t>
              </a:r>
              <a:r>
                <a:rPr lang="en-US" sz="2000" dirty="0" err="1">
                  <a:latin typeface="Georgia" pitchFamily="18" charset="0"/>
                  <a:cs typeface="Times New Roman" pitchFamily="18" charset="0"/>
                </a:rPr>
                <a:t>mov</a:t>
              </a:r>
              <a:r>
                <a:rPr lang="en-US" sz="2000" dirty="0">
                  <a:latin typeface="Georgia" pitchFamily="18" charset="0"/>
                  <a:cs typeface="Times New Roman" pitchFamily="18" charset="0"/>
                </a:rPr>
                <a:t>    DWORD PTR [rbp-0x4], 0x1  </a:t>
              </a:r>
              <a:r>
                <a:rPr lang="en-US" sz="2000" dirty="0" err="1">
                  <a:solidFill>
                    <a:srgbClr val="C00000"/>
                  </a:solidFill>
                  <a:latin typeface="Georgia" pitchFamily="18" charset="0"/>
                  <a:cs typeface="Times New Roman" pitchFamily="18" charset="0"/>
                </a:rPr>
                <a:t>int</a:t>
              </a:r>
              <a:r>
                <a:rPr lang="en-US" sz="2000" dirty="0">
                  <a:solidFill>
                    <a:srgbClr val="C00000"/>
                  </a:solidFill>
                  <a:latin typeface="Georgia" pitchFamily="18" charset="0"/>
                  <a:cs typeface="Times New Roman" pitchFamily="18" charset="0"/>
                </a:rPr>
                <a:t> a = 1;</a:t>
              </a:r>
              <a:endParaRPr lang="en-US" sz="2000" dirty="0">
                <a:latin typeface="Georgia" pitchFamily="18" charset="0"/>
                <a:cs typeface="Times New Roman" pitchFamily="18" charset="0"/>
              </a:endParaRPr>
            </a:p>
            <a:p>
              <a:r>
                <a:rPr lang="en-US" sz="2000" dirty="0">
                  <a:latin typeface="Georgia" pitchFamily="18" charset="0"/>
                  <a:cs typeface="Times New Roman" pitchFamily="18" charset="0"/>
                </a:rPr>
                <a:t>    </a:t>
              </a:r>
              <a:r>
                <a:rPr lang="en-US" sz="2000" b="1" dirty="0">
                  <a:solidFill>
                    <a:srgbClr val="0070C0"/>
                  </a:solidFill>
                  <a:latin typeface="Georgia" pitchFamily="18" charset="0"/>
                  <a:cs typeface="Times New Roman" pitchFamily="18" charset="0"/>
                </a:rPr>
                <a:t>b</a:t>
              </a:r>
              <a:r>
                <a:rPr lang="en-US" sz="2000" dirty="0">
                  <a:latin typeface="Georgia" pitchFamily="18" charset="0"/>
                  <a:cs typeface="Times New Roman" pitchFamily="18" charset="0"/>
                </a:rPr>
                <a:t>:   </a:t>
              </a:r>
              <a:r>
                <a:rPr lang="en-US" sz="2000" dirty="0">
                  <a:solidFill>
                    <a:srgbClr val="00B050"/>
                  </a:solidFill>
                  <a:latin typeface="Georgia" pitchFamily="18" charset="0"/>
                  <a:cs typeface="Times New Roman" pitchFamily="18" charset="0"/>
                </a:rPr>
                <a:t>c7 45 f8 02 00 00 00</a:t>
              </a:r>
              <a:r>
                <a:rPr lang="en-US" sz="2000" dirty="0">
                  <a:latin typeface="Georgia" pitchFamily="18" charset="0"/>
                  <a:cs typeface="Times New Roman" pitchFamily="18" charset="0"/>
                </a:rPr>
                <a:t>     </a:t>
              </a:r>
              <a:r>
                <a:rPr lang="en-US" sz="2000" dirty="0" err="1">
                  <a:latin typeface="Georgia" pitchFamily="18" charset="0"/>
                  <a:cs typeface="Times New Roman" pitchFamily="18" charset="0"/>
                </a:rPr>
                <a:t>mov</a:t>
              </a:r>
              <a:r>
                <a:rPr lang="en-US" sz="2000" dirty="0">
                  <a:latin typeface="Georgia" pitchFamily="18" charset="0"/>
                  <a:cs typeface="Times New Roman" pitchFamily="18" charset="0"/>
                </a:rPr>
                <a:t>    DWORD PTR [rbp-0x8], 0x2 </a:t>
              </a:r>
              <a:r>
                <a:rPr lang="en-US" sz="2000" dirty="0" err="1">
                  <a:solidFill>
                    <a:srgbClr val="C00000"/>
                  </a:solidFill>
                  <a:latin typeface="Georgia" pitchFamily="18" charset="0"/>
                  <a:cs typeface="Times New Roman" pitchFamily="18" charset="0"/>
                </a:rPr>
                <a:t>int</a:t>
              </a:r>
              <a:r>
                <a:rPr lang="en-US" sz="2000" dirty="0">
                  <a:solidFill>
                    <a:srgbClr val="C00000"/>
                  </a:solidFill>
                  <a:latin typeface="Georgia" pitchFamily="18" charset="0"/>
                  <a:cs typeface="Times New Roman" pitchFamily="18" charset="0"/>
                </a:rPr>
                <a:t> b = 2;</a:t>
              </a:r>
            </a:p>
            <a:p>
              <a:r>
                <a:rPr lang="en-US" sz="2000" dirty="0">
                  <a:latin typeface="Georgia" pitchFamily="18" charset="0"/>
                  <a:cs typeface="Times New Roman" pitchFamily="18" charset="0"/>
                </a:rPr>
                <a:t>  </a:t>
              </a:r>
              <a:r>
                <a:rPr lang="en-US" sz="2000" b="1" dirty="0">
                  <a:solidFill>
                    <a:srgbClr val="0070C0"/>
                  </a:solidFill>
                  <a:latin typeface="Georgia" pitchFamily="18" charset="0"/>
                  <a:cs typeface="Times New Roman" pitchFamily="18" charset="0"/>
                </a:rPr>
                <a:t>12</a:t>
              </a:r>
              <a:r>
                <a:rPr lang="en-US" sz="2000" dirty="0">
                  <a:latin typeface="Georgia" pitchFamily="18" charset="0"/>
                  <a:cs typeface="Times New Roman" pitchFamily="18" charset="0"/>
                </a:rPr>
                <a:t>:   </a:t>
              </a:r>
              <a:r>
                <a:rPr lang="en-US" sz="2000" dirty="0">
                  <a:solidFill>
                    <a:srgbClr val="00B050"/>
                  </a:solidFill>
                  <a:latin typeface="Georgia" pitchFamily="18" charset="0"/>
                  <a:cs typeface="Times New Roman" pitchFamily="18" charset="0"/>
                </a:rPr>
                <a:t>8b 45 f8</a:t>
              </a:r>
              <a:r>
                <a:rPr lang="en-US" sz="2000" dirty="0">
                  <a:latin typeface="Georgia" pitchFamily="18" charset="0"/>
                  <a:cs typeface="Times New Roman" pitchFamily="18" charset="0"/>
                </a:rPr>
                <a:t>                            </a:t>
              </a:r>
              <a:r>
                <a:rPr lang="en-US" sz="2000" dirty="0" err="1">
                  <a:latin typeface="Georgia" pitchFamily="18" charset="0"/>
                  <a:cs typeface="Times New Roman" pitchFamily="18" charset="0"/>
                </a:rPr>
                <a:t>mov</a:t>
              </a:r>
              <a:r>
                <a:rPr lang="en-US" sz="2000" dirty="0">
                  <a:latin typeface="Georgia" pitchFamily="18" charset="0"/>
                  <a:cs typeface="Times New Roman" pitchFamily="18" charset="0"/>
                </a:rPr>
                <a:t>    </a:t>
              </a:r>
              <a:r>
                <a:rPr lang="en-US" sz="2000" b="1" dirty="0" err="1">
                  <a:solidFill>
                    <a:srgbClr val="C00000"/>
                  </a:solidFill>
                  <a:latin typeface="Georgia" pitchFamily="18" charset="0"/>
                  <a:cs typeface="Times New Roman" pitchFamily="18" charset="0"/>
                </a:rPr>
                <a:t>e</a:t>
              </a:r>
              <a:r>
                <a:rPr lang="en-US" sz="2000" dirty="0" err="1">
                  <a:latin typeface="Georgia" pitchFamily="18" charset="0"/>
                  <a:cs typeface="Times New Roman" pitchFamily="18" charset="0"/>
                </a:rPr>
                <a:t>ax</a:t>
              </a:r>
              <a:r>
                <a:rPr lang="en-US" sz="2000" dirty="0">
                  <a:latin typeface="Georgia" pitchFamily="18" charset="0"/>
                  <a:cs typeface="Times New Roman" pitchFamily="18" charset="0"/>
                </a:rPr>
                <a:t>, DWORD PTR [rbp-0x8]  </a:t>
              </a:r>
              <a:r>
                <a:rPr lang="en-US" sz="2000" dirty="0">
                  <a:solidFill>
                    <a:srgbClr val="C00000"/>
                  </a:solidFill>
                  <a:latin typeface="Georgia" pitchFamily="18" charset="0"/>
                  <a:cs typeface="Times New Roman" pitchFamily="18" charset="0"/>
                </a:rPr>
                <a:t>a = a + b;</a:t>
              </a:r>
              <a:endParaRPr lang="en-US" sz="2000" dirty="0">
                <a:latin typeface="Georgia" pitchFamily="18" charset="0"/>
                <a:cs typeface="Times New Roman" pitchFamily="18" charset="0"/>
              </a:endParaRPr>
            </a:p>
            <a:p>
              <a:r>
                <a:rPr lang="en-US" sz="2000" dirty="0">
                  <a:latin typeface="Georgia" pitchFamily="18" charset="0"/>
                  <a:cs typeface="Times New Roman" pitchFamily="18" charset="0"/>
                </a:rPr>
                <a:t>  </a:t>
              </a:r>
              <a:r>
                <a:rPr lang="en-US" sz="2000" b="1" dirty="0">
                  <a:solidFill>
                    <a:srgbClr val="0070C0"/>
                  </a:solidFill>
                  <a:latin typeface="Georgia" pitchFamily="18" charset="0"/>
                  <a:cs typeface="Times New Roman" pitchFamily="18" charset="0"/>
                </a:rPr>
                <a:t>15</a:t>
              </a:r>
              <a:r>
                <a:rPr lang="en-US" sz="2000" dirty="0">
                  <a:latin typeface="Georgia" pitchFamily="18" charset="0"/>
                  <a:cs typeface="Times New Roman" pitchFamily="18" charset="0"/>
                </a:rPr>
                <a:t>:   </a:t>
              </a:r>
              <a:r>
                <a:rPr lang="en-US" sz="2000" dirty="0">
                  <a:solidFill>
                    <a:srgbClr val="00B050"/>
                  </a:solidFill>
                  <a:latin typeface="Georgia" pitchFamily="18" charset="0"/>
                  <a:cs typeface="Times New Roman" pitchFamily="18" charset="0"/>
                </a:rPr>
                <a:t>01 45 fc</a:t>
              </a:r>
              <a:r>
                <a:rPr lang="en-US" sz="2000" dirty="0">
                  <a:latin typeface="Georgia" pitchFamily="18" charset="0"/>
                  <a:cs typeface="Times New Roman" pitchFamily="18" charset="0"/>
                </a:rPr>
                <a:t>                              add    DWORD PTR [rbp-0x4], </a:t>
              </a:r>
              <a:r>
                <a:rPr lang="en-US" sz="2000" dirty="0" err="1">
                  <a:latin typeface="Georgia" pitchFamily="18" charset="0"/>
                  <a:cs typeface="Times New Roman" pitchFamily="18" charset="0"/>
                </a:rPr>
                <a:t>eax</a:t>
              </a:r>
              <a:endParaRPr lang="en-US" sz="2000" dirty="0">
                <a:latin typeface="Georgia" pitchFamily="18" charset="0"/>
                <a:cs typeface="Times New Roman" pitchFamily="18" charset="0"/>
              </a:endParaRPr>
            </a:p>
            <a:p>
              <a:r>
                <a:rPr lang="en-US" sz="2000" dirty="0">
                  <a:latin typeface="Georgia" pitchFamily="18" charset="0"/>
                  <a:cs typeface="Times New Roman" pitchFamily="18" charset="0"/>
                </a:rPr>
                <a:t>}  </a:t>
              </a:r>
            </a:p>
            <a:p>
              <a:r>
                <a:rPr lang="en-US" sz="2000" dirty="0">
                  <a:latin typeface="Georgia" pitchFamily="18" charset="0"/>
                  <a:cs typeface="Times New Roman" pitchFamily="18" charset="0"/>
                </a:rPr>
                <a:t>  </a:t>
              </a:r>
              <a:r>
                <a:rPr lang="en-US" sz="2000" b="1" dirty="0">
                  <a:solidFill>
                    <a:srgbClr val="0070C0"/>
                  </a:solidFill>
                  <a:latin typeface="Georgia" pitchFamily="18" charset="0"/>
                  <a:cs typeface="Times New Roman" pitchFamily="18" charset="0"/>
                </a:rPr>
                <a:t>18</a:t>
              </a:r>
              <a:r>
                <a:rPr lang="en-US" sz="2000" dirty="0">
                  <a:latin typeface="Georgia" pitchFamily="18" charset="0"/>
                  <a:cs typeface="Times New Roman" pitchFamily="18" charset="0"/>
                </a:rPr>
                <a:t>:   </a:t>
              </a:r>
              <a:r>
                <a:rPr lang="en-US" sz="2000" dirty="0">
                  <a:solidFill>
                    <a:srgbClr val="00B050"/>
                  </a:solidFill>
                  <a:latin typeface="Georgia" pitchFamily="18" charset="0"/>
                  <a:cs typeface="Times New Roman" pitchFamily="18" charset="0"/>
                </a:rPr>
                <a:t>5d</a:t>
              </a:r>
              <a:r>
                <a:rPr lang="en-US" sz="2000" dirty="0">
                  <a:latin typeface="Georgia" pitchFamily="18" charset="0"/>
                  <a:cs typeface="Times New Roman" pitchFamily="18" charset="0"/>
                </a:rPr>
                <a:t>                                       pop    </a:t>
              </a:r>
              <a:r>
                <a:rPr lang="en-US" sz="2000" dirty="0" err="1">
                  <a:latin typeface="Georgia" pitchFamily="18" charset="0"/>
                  <a:cs typeface="Times New Roman" pitchFamily="18" charset="0"/>
                </a:rPr>
                <a:t>rbp</a:t>
              </a:r>
              <a:r>
                <a:rPr lang="en-US" sz="2000" dirty="0">
                  <a:latin typeface="Georgia" pitchFamily="18" charset="0"/>
                  <a:cs typeface="Times New Roman" pitchFamily="18" charset="0"/>
                </a:rPr>
                <a:t>  </a:t>
              </a:r>
            </a:p>
            <a:p>
              <a:r>
                <a:rPr lang="en-US" sz="2000" dirty="0">
                  <a:latin typeface="Georgia" pitchFamily="18" charset="0"/>
                  <a:cs typeface="Times New Roman" pitchFamily="18" charset="0"/>
                </a:rPr>
                <a:t>  </a:t>
              </a:r>
              <a:r>
                <a:rPr lang="en-US" sz="2000" b="1" dirty="0">
                  <a:solidFill>
                    <a:srgbClr val="0070C0"/>
                  </a:solidFill>
                  <a:latin typeface="Georgia" pitchFamily="18" charset="0"/>
                  <a:cs typeface="Times New Roman" pitchFamily="18" charset="0"/>
                </a:rPr>
                <a:t>19</a:t>
              </a:r>
              <a:r>
                <a:rPr lang="en-US" sz="2000" dirty="0">
                  <a:latin typeface="Georgia" pitchFamily="18" charset="0"/>
                  <a:cs typeface="Times New Roman" pitchFamily="18" charset="0"/>
                </a:rPr>
                <a:t>:   </a:t>
              </a:r>
              <a:r>
                <a:rPr lang="en-US" sz="2000" dirty="0">
                  <a:solidFill>
                    <a:srgbClr val="00B050"/>
                  </a:solidFill>
                  <a:latin typeface="Georgia" pitchFamily="18" charset="0"/>
                  <a:cs typeface="Times New Roman" pitchFamily="18" charset="0"/>
                </a:rPr>
                <a:t>c3</a:t>
              </a:r>
              <a:r>
                <a:rPr lang="en-US" sz="2000" dirty="0">
                  <a:latin typeface="Georgia" pitchFamily="18" charset="0"/>
                  <a:cs typeface="Times New Roman" pitchFamily="18" charset="0"/>
                </a:rPr>
                <a:t>                                        ret </a:t>
              </a:r>
            </a:p>
          </p:txBody>
        </p:sp>
        <p:sp>
          <p:nvSpPr>
            <p:cNvPr id="22" name="矩形 21"/>
            <p:cNvSpPr/>
            <p:nvPr/>
          </p:nvSpPr>
          <p:spPr>
            <a:xfrm>
              <a:off x="972766" y="3648707"/>
              <a:ext cx="2218877" cy="523220"/>
            </a:xfrm>
            <a:prstGeom prst="rect">
              <a:avLst/>
            </a:prstGeom>
          </p:spPr>
          <p:txBody>
            <a:bodyPr wrap="none">
              <a:spAutoFit/>
            </a:bodyPr>
            <a:lstStyle/>
            <a:p>
              <a:pPr marL="228600" lvl="1">
                <a:lnSpc>
                  <a:spcPct val="100000"/>
                </a:lnSpc>
                <a:spcBef>
                  <a:spcPts val="1000"/>
                </a:spcBef>
              </a:pPr>
              <a:r>
                <a:rPr lang="zh-CN" altLang="en-US" sz="2800" b="1" dirty="0">
                  <a:solidFill>
                    <a:srgbClr val="00B050"/>
                  </a:solidFill>
                  <a:latin typeface="Times New Roman" pitchFamily="18" charset="0"/>
                  <a:ea typeface="楷体" pitchFamily="49" charset="-122"/>
                  <a:cs typeface="Times New Roman" pitchFamily="18" charset="0"/>
                  <a:sym typeface="Wingdings" charset="2"/>
                </a:rPr>
                <a:t>计算机指令</a:t>
              </a:r>
              <a:endParaRPr lang="en-US" altLang="zh-CN" sz="2800" b="1" dirty="0">
                <a:solidFill>
                  <a:srgbClr val="00B050"/>
                </a:solidFill>
                <a:latin typeface="Times New Roman" pitchFamily="18" charset="0"/>
                <a:ea typeface="楷体" pitchFamily="49" charset="-122"/>
                <a:cs typeface="Times New Roman" pitchFamily="18" charset="0"/>
                <a:sym typeface="Wingdings" charset="2"/>
              </a:endParaRPr>
            </a:p>
          </p:txBody>
        </p:sp>
        <p:sp>
          <p:nvSpPr>
            <p:cNvPr id="23" name="矩形 22"/>
            <p:cNvSpPr/>
            <p:nvPr/>
          </p:nvSpPr>
          <p:spPr>
            <a:xfrm>
              <a:off x="4572000" y="3648707"/>
              <a:ext cx="1858201" cy="523220"/>
            </a:xfrm>
            <a:prstGeom prst="rect">
              <a:avLst/>
            </a:prstGeom>
          </p:spPr>
          <p:txBody>
            <a:bodyPr wrap="none">
              <a:spAutoFit/>
            </a:bodyPr>
            <a:lstStyle/>
            <a:p>
              <a:pPr marL="228600" lvl="1">
                <a:lnSpc>
                  <a:spcPct val="100000"/>
                </a:lnSpc>
                <a:spcBef>
                  <a:spcPts val="1000"/>
                </a:spcBef>
              </a:pPr>
              <a:r>
                <a:rPr lang="zh-CN" altLang="en-US" sz="2800" b="1" dirty="0">
                  <a:latin typeface="Times New Roman" pitchFamily="18" charset="0"/>
                  <a:ea typeface="楷体" pitchFamily="49" charset="-122"/>
                  <a:cs typeface="Times New Roman" pitchFamily="18" charset="0"/>
                  <a:sym typeface="Wingdings" charset="2"/>
                </a:rPr>
                <a:t>汇编语言</a:t>
              </a:r>
              <a:endParaRPr lang="en-US" altLang="zh-CN" sz="2800" b="1" dirty="0">
                <a:latin typeface="Times New Roman" pitchFamily="18" charset="0"/>
                <a:ea typeface="楷体" pitchFamily="49" charset="-122"/>
                <a:cs typeface="Times New Roman" pitchFamily="18" charset="0"/>
                <a:sym typeface="Wingdings" charset="2"/>
              </a:endParaRPr>
            </a:p>
          </p:txBody>
        </p:sp>
      </p:grpSp>
      <p:sp>
        <p:nvSpPr>
          <p:cNvPr id="27" name="右箭头 26"/>
          <p:cNvSpPr/>
          <p:nvPr/>
        </p:nvSpPr>
        <p:spPr>
          <a:xfrm>
            <a:off x="4127501" y="1411627"/>
            <a:ext cx="444500" cy="442573"/>
          </a:xfrm>
          <a:prstGeom prst="rightArrow">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右箭头 27"/>
          <p:cNvSpPr/>
          <p:nvPr/>
        </p:nvSpPr>
        <p:spPr>
          <a:xfrm rot="7236614">
            <a:off x="5985701" y="2762431"/>
            <a:ext cx="444500" cy="442573"/>
          </a:xfrm>
          <a:prstGeom prst="rightArrow">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右箭头 28"/>
          <p:cNvSpPr/>
          <p:nvPr/>
        </p:nvSpPr>
        <p:spPr>
          <a:xfrm rot="10800000">
            <a:off x="3807758" y="3417563"/>
            <a:ext cx="444500" cy="442573"/>
          </a:xfrm>
          <a:prstGeom prst="rightArrow">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图片 2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8234" y="4290922"/>
            <a:ext cx="8833906" cy="2376208"/>
          </a:xfrm>
          <a:prstGeom prst="rect">
            <a:avLst/>
          </a:prstGeom>
        </p:spPr>
      </p:pic>
      <p:sp>
        <p:nvSpPr>
          <p:cNvPr id="18" name="矩形 17"/>
          <p:cNvSpPr/>
          <p:nvPr/>
        </p:nvSpPr>
        <p:spPr>
          <a:xfrm>
            <a:off x="6510472" y="3767483"/>
            <a:ext cx="2600172" cy="646331"/>
          </a:xfrm>
          <a:prstGeom prst="rect">
            <a:avLst/>
          </a:prstGeom>
          <a:solidFill>
            <a:srgbClr val="FFFF00"/>
          </a:solidFill>
        </p:spPr>
        <p:txBody>
          <a:bodyPr wrap="square">
            <a:spAutoFit/>
          </a:bodyPr>
          <a:lstStyle/>
          <a:p>
            <a:pPr lvl="0" algn="ctr" eaLnBrk="0" fontAlgn="base" hangingPunct="0">
              <a:spcBef>
                <a:spcPct val="0"/>
              </a:spcBef>
              <a:spcAft>
                <a:spcPct val="0"/>
              </a:spcAft>
            </a:pPr>
            <a:r>
              <a:rPr lang="zh-CN" altLang="en-US" b="1" dirty="0">
                <a:solidFill>
                  <a:srgbClr val="000000"/>
                </a:solidFill>
                <a:latin typeface="Times New Roman" pitchFamily="18" charset="0"/>
                <a:ea typeface="楷体" pitchFamily="49" charset="-122"/>
                <a:cs typeface="Times New Roman" pitchFamily="18" charset="0"/>
              </a:rPr>
              <a:t>将</a:t>
            </a:r>
            <a:r>
              <a:rPr lang="en-US" altLang="zh-CN" b="1" dirty="0">
                <a:solidFill>
                  <a:srgbClr val="000000"/>
                </a:solidFill>
                <a:latin typeface="Times New Roman" pitchFamily="18" charset="0"/>
                <a:ea typeface="楷体" pitchFamily="49" charset="-122"/>
                <a:cs typeface="Times New Roman" pitchFamily="18" charset="0"/>
              </a:rPr>
              <a:t>ox1</a:t>
            </a:r>
            <a:r>
              <a:rPr lang="zh-CN" altLang="en-US" b="1" dirty="0">
                <a:solidFill>
                  <a:srgbClr val="000000"/>
                </a:solidFill>
                <a:latin typeface="Times New Roman" pitchFamily="18" charset="0"/>
                <a:ea typeface="楷体" pitchFamily="49" charset="-122"/>
                <a:cs typeface="Times New Roman" pitchFamily="18" charset="0"/>
              </a:rPr>
              <a:t>赋给</a:t>
            </a:r>
            <a:r>
              <a:rPr lang="zh-CN" altLang="zh-CN" b="1" dirty="0">
                <a:solidFill>
                  <a:srgbClr val="000000"/>
                </a:solidFill>
                <a:latin typeface="Times New Roman" pitchFamily="18" charset="0"/>
                <a:ea typeface="楷体" pitchFamily="49" charset="-122"/>
                <a:cs typeface="Times New Roman" pitchFamily="18" charset="0"/>
              </a:rPr>
              <a:t>内存地址</a:t>
            </a:r>
            <a:r>
              <a:rPr lang="en-US" altLang="zh-CN" b="1" dirty="0">
                <a:solidFill>
                  <a:srgbClr val="000000"/>
                </a:solidFill>
                <a:latin typeface="Times New Roman" pitchFamily="18" charset="0"/>
                <a:ea typeface="楷体" pitchFamily="49" charset="-122"/>
                <a:cs typeface="Times New Roman" pitchFamily="18" charset="0"/>
              </a:rPr>
              <a:t>[xx]</a:t>
            </a:r>
            <a:r>
              <a:rPr lang="zh-CN" altLang="zh-CN" b="1" dirty="0">
                <a:solidFill>
                  <a:srgbClr val="000000"/>
                </a:solidFill>
                <a:latin typeface="Times New Roman" pitchFamily="18" charset="0"/>
                <a:ea typeface="楷体" pitchFamily="49" charset="-122"/>
                <a:cs typeface="Times New Roman" pitchFamily="18" charset="0"/>
              </a:rPr>
              <a:t>中的双字型（32位）</a:t>
            </a:r>
            <a:endParaRPr lang="zh-CN" altLang="zh-CN" sz="4000" b="1" dirty="0">
              <a:latin typeface="Times New Roman" pitchFamily="18" charset="0"/>
              <a:ea typeface="楷体" pitchFamily="49" charset="-122"/>
              <a:cs typeface="Times New Roman"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fade">
                                      <p:cBhvr>
                                        <p:cTn id="12" dur="500"/>
                                        <p:tgtEl>
                                          <p:spTgt spid="2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7"/>
                                        </p:tgtEl>
                                        <p:attrNameLst>
                                          <p:attrName>style.visibility</p:attrName>
                                        </p:attrNameLst>
                                      </p:cBhvr>
                                      <p:to>
                                        <p:strVal val="visible"/>
                                      </p:to>
                                    </p:set>
                                    <p:anim calcmode="lin" valueType="num">
                                      <p:cBhvr>
                                        <p:cTn id="17" dur="500" fill="hold"/>
                                        <p:tgtEl>
                                          <p:spTgt spid="27"/>
                                        </p:tgtEl>
                                        <p:attrNameLst>
                                          <p:attrName>ppt_w</p:attrName>
                                        </p:attrNameLst>
                                      </p:cBhvr>
                                      <p:tavLst>
                                        <p:tav tm="0">
                                          <p:val>
                                            <p:fltVal val="0"/>
                                          </p:val>
                                        </p:tav>
                                        <p:tav tm="100000">
                                          <p:val>
                                            <p:strVal val="#ppt_w"/>
                                          </p:val>
                                        </p:tav>
                                      </p:tavLst>
                                    </p:anim>
                                    <p:anim calcmode="lin" valueType="num">
                                      <p:cBhvr>
                                        <p:cTn id="18" dur="500" fill="hold"/>
                                        <p:tgtEl>
                                          <p:spTgt spid="27"/>
                                        </p:tgtEl>
                                        <p:attrNameLst>
                                          <p:attrName>ppt_h</p:attrName>
                                        </p:attrNameLst>
                                      </p:cBhvr>
                                      <p:tavLst>
                                        <p:tav tm="0">
                                          <p:val>
                                            <p:fltVal val="0"/>
                                          </p:val>
                                        </p:tav>
                                        <p:tav tm="100000">
                                          <p:val>
                                            <p:strVal val="#ppt_h"/>
                                          </p:val>
                                        </p:tav>
                                      </p:tavLst>
                                    </p:anim>
                                    <p:animEffect transition="in" filter="fade">
                                      <p:cBhvr>
                                        <p:cTn id="19" dur="500"/>
                                        <p:tgtEl>
                                          <p:spTgt spid="27"/>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8"/>
                                        </p:tgtEl>
                                        <p:attrNameLst>
                                          <p:attrName>style.visibility</p:attrName>
                                        </p:attrNameLst>
                                      </p:cBhvr>
                                      <p:to>
                                        <p:strVal val="visible"/>
                                      </p:to>
                                    </p:set>
                                    <p:anim calcmode="lin" valueType="num">
                                      <p:cBhvr>
                                        <p:cTn id="22" dur="500" fill="hold"/>
                                        <p:tgtEl>
                                          <p:spTgt spid="28"/>
                                        </p:tgtEl>
                                        <p:attrNameLst>
                                          <p:attrName>ppt_w</p:attrName>
                                        </p:attrNameLst>
                                      </p:cBhvr>
                                      <p:tavLst>
                                        <p:tav tm="0">
                                          <p:val>
                                            <p:fltVal val="0"/>
                                          </p:val>
                                        </p:tav>
                                        <p:tav tm="100000">
                                          <p:val>
                                            <p:strVal val="#ppt_w"/>
                                          </p:val>
                                        </p:tav>
                                      </p:tavLst>
                                    </p:anim>
                                    <p:anim calcmode="lin" valueType="num">
                                      <p:cBhvr>
                                        <p:cTn id="23" dur="500" fill="hold"/>
                                        <p:tgtEl>
                                          <p:spTgt spid="28"/>
                                        </p:tgtEl>
                                        <p:attrNameLst>
                                          <p:attrName>ppt_h</p:attrName>
                                        </p:attrNameLst>
                                      </p:cBhvr>
                                      <p:tavLst>
                                        <p:tav tm="0">
                                          <p:val>
                                            <p:fltVal val="0"/>
                                          </p:val>
                                        </p:tav>
                                        <p:tav tm="100000">
                                          <p:val>
                                            <p:strVal val="#ppt_h"/>
                                          </p:val>
                                        </p:tav>
                                      </p:tavLst>
                                    </p:anim>
                                    <p:animEffect transition="in" filter="fade">
                                      <p:cBhvr>
                                        <p:cTn id="24" dur="500"/>
                                        <p:tgtEl>
                                          <p:spTgt spid="28"/>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9"/>
                                        </p:tgtEl>
                                        <p:attrNameLst>
                                          <p:attrName>style.visibility</p:attrName>
                                        </p:attrNameLst>
                                      </p:cBhvr>
                                      <p:to>
                                        <p:strVal val="visible"/>
                                      </p:to>
                                    </p:set>
                                    <p:anim calcmode="lin" valueType="num">
                                      <p:cBhvr>
                                        <p:cTn id="27" dur="500" fill="hold"/>
                                        <p:tgtEl>
                                          <p:spTgt spid="29"/>
                                        </p:tgtEl>
                                        <p:attrNameLst>
                                          <p:attrName>ppt_w</p:attrName>
                                        </p:attrNameLst>
                                      </p:cBhvr>
                                      <p:tavLst>
                                        <p:tav tm="0">
                                          <p:val>
                                            <p:fltVal val="0"/>
                                          </p:val>
                                        </p:tav>
                                        <p:tav tm="100000">
                                          <p:val>
                                            <p:strVal val="#ppt_w"/>
                                          </p:val>
                                        </p:tav>
                                      </p:tavLst>
                                    </p:anim>
                                    <p:anim calcmode="lin" valueType="num">
                                      <p:cBhvr>
                                        <p:cTn id="28" dur="500" fill="hold"/>
                                        <p:tgtEl>
                                          <p:spTgt spid="29"/>
                                        </p:tgtEl>
                                        <p:attrNameLst>
                                          <p:attrName>ppt_h</p:attrName>
                                        </p:attrNameLst>
                                      </p:cBhvr>
                                      <p:tavLst>
                                        <p:tav tm="0">
                                          <p:val>
                                            <p:fltVal val="0"/>
                                          </p:val>
                                        </p:tav>
                                        <p:tav tm="100000">
                                          <p:val>
                                            <p:strVal val="#ppt_h"/>
                                          </p:val>
                                        </p:tav>
                                      </p:tavLst>
                                    </p:anim>
                                    <p:animEffect transition="in" filter="fade">
                                      <p:cBhvr>
                                        <p:cTn id="29" dur="500"/>
                                        <p:tgtEl>
                                          <p:spTgt spid="29"/>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fade">
                                      <p:cBhvr>
                                        <p:cTn id="34" dur="500"/>
                                        <p:tgtEl>
                                          <p:spTgt spid="18"/>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30"/>
                                        </p:tgtEl>
                                        <p:attrNameLst>
                                          <p:attrName>style.visibility</p:attrName>
                                        </p:attrNameLst>
                                      </p:cBhvr>
                                      <p:to>
                                        <p:strVal val="visible"/>
                                      </p:to>
                                    </p:set>
                                    <p:animEffect transition="in" filter="fade">
                                      <p:cBhvr>
                                        <p:cTn id="39" dur="500"/>
                                        <p:tgtEl>
                                          <p:spTgt spid="30"/>
                                        </p:tgtEl>
                                      </p:cBhvr>
                                    </p:animEffect>
                                  </p:childTnLst>
                                </p:cTn>
                              </p:par>
                              <p:par>
                                <p:cTn id="40" presetID="1" presetClass="exit" presetSubtype="0" fill="hold" grpId="1" nodeType="withEffect">
                                  <p:stCondLst>
                                    <p:cond delay="0"/>
                                  </p:stCondLst>
                                  <p:childTnLst>
                                    <p:set>
                                      <p:cBhvr>
                                        <p:cTn id="41" dur="1" fill="hold">
                                          <p:stCondLst>
                                            <p:cond delay="0"/>
                                          </p:stCondLst>
                                        </p:cTn>
                                        <p:tgtEl>
                                          <p:spTgt spid="1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29" grpId="0" animBg="1"/>
      <p:bldP spid="18" grpId="0" animBg="1"/>
      <p:bldP spid="18" grpId="1"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x86</a:t>
            </a:r>
            <a:r>
              <a:rPr lang="zh-CN" altLang="en-US" dirty="0"/>
              <a:t>架构基础知识</a:t>
            </a:r>
            <a:r>
              <a:rPr lang="en-US" altLang="zh-CN" dirty="0"/>
              <a:t>—8086</a:t>
            </a:r>
            <a:r>
              <a:rPr lang="zh-CN" altLang="en-US" dirty="0"/>
              <a:t>原理</a:t>
            </a:r>
            <a:endParaRPr lang="en-US" dirty="0"/>
          </a:p>
        </p:txBody>
      </p:sp>
      <p:sp>
        <p:nvSpPr>
          <p:cNvPr id="4" name="灯片编号占位符 3"/>
          <p:cNvSpPr>
            <a:spLocks noGrp="1"/>
          </p:cNvSpPr>
          <p:nvPr>
            <p:ph type="sldNum" sz="quarter" idx="12"/>
          </p:nvPr>
        </p:nvSpPr>
        <p:spPr/>
        <p:txBody>
          <a:bodyPr/>
          <a:lstStyle/>
          <a:p>
            <a:pPr>
              <a:defRPr/>
            </a:pPr>
            <a:fld id="{0C78537A-5010-4545-89DA-8A8915DB7A41}" type="slidenum">
              <a:rPr lang="en-US" altLang="zh-CN" smtClean="0"/>
              <a:t>8</a:t>
            </a:fld>
            <a:endParaRPr lang="en-US" altLang="zh-CN" dirty="0"/>
          </a:p>
        </p:txBody>
      </p:sp>
      <p:pic>
        <p:nvPicPr>
          <p:cNvPr id="5" name="图片 4"/>
          <p:cNvPicPr>
            <a:picLocks noChangeAspect="1"/>
          </p:cNvPicPr>
          <p:nvPr/>
        </p:nvPicPr>
        <p:blipFill>
          <a:blip r:embed="rId2"/>
          <a:stretch>
            <a:fillRect/>
          </a:stretch>
        </p:blipFill>
        <p:spPr>
          <a:xfrm>
            <a:off x="132814" y="-264366"/>
            <a:ext cx="8895299" cy="7249366"/>
          </a:xfrm>
          <a:prstGeom prst="rect">
            <a:avLst/>
          </a:prstGeom>
          <a:ln w="28575">
            <a:noFill/>
          </a:ln>
        </p:spPr>
      </p:pic>
      <p:sp>
        <p:nvSpPr>
          <p:cNvPr id="6" name="矩形 5"/>
          <p:cNvSpPr/>
          <p:nvPr/>
        </p:nvSpPr>
        <p:spPr>
          <a:xfrm>
            <a:off x="-94199" y="202932"/>
            <a:ext cx="4916731" cy="523220"/>
          </a:xfrm>
          <a:prstGeom prst="rect">
            <a:avLst/>
          </a:prstGeom>
        </p:spPr>
        <p:txBody>
          <a:bodyPr wrap="none">
            <a:spAutoFit/>
          </a:bodyPr>
          <a:lstStyle/>
          <a:p>
            <a:pPr marL="228600" lvl="1">
              <a:lnSpc>
                <a:spcPct val="100000"/>
              </a:lnSpc>
              <a:spcBef>
                <a:spcPts val="1000"/>
              </a:spcBef>
            </a:pPr>
            <a:r>
              <a:rPr lang="en-US" altLang="zh-CN" sz="2800" b="1" dirty="0">
                <a:latin typeface="Times New Roman" pitchFamily="18" charset="0"/>
                <a:ea typeface="楷体" pitchFamily="49" charset="-122"/>
                <a:cs typeface="Times New Roman" pitchFamily="18" charset="0"/>
                <a:sym typeface="Wingdings" charset="2"/>
              </a:rPr>
              <a:t>x86</a:t>
            </a:r>
            <a:r>
              <a:rPr lang="zh-CN" altLang="en-US" sz="2800" b="1" dirty="0">
                <a:latin typeface="Times New Roman" pitchFamily="18" charset="0"/>
                <a:ea typeface="楷体" pitchFamily="49" charset="-122"/>
                <a:cs typeface="Times New Roman" pitchFamily="18" charset="0"/>
                <a:sym typeface="Wingdings" charset="2"/>
              </a:rPr>
              <a:t>架构基础知识</a:t>
            </a:r>
            <a:r>
              <a:rPr lang="en-US" altLang="zh-CN" sz="2800" b="1" dirty="0">
                <a:latin typeface="Times New Roman" pitchFamily="18" charset="0"/>
                <a:ea typeface="楷体" pitchFamily="49" charset="-122"/>
                <a:cs typeface="Times New Roman" pitchFamily="18" charset="0"/>
                <a:sym typeface="Wingdings" charset="2"/>
              </a:rPr>
              <a:t>—8086</a:t>
            </a:r>
            <a:r>
              <a:rPr lang="zh-CN" altLang="en-US" sz="2800" b="1" dirty="0">
                <a:latin typeface="Times New Roman" pitchFamily="18" charset="0"/>
                <a:ea typeface="楷体" pitchFamily="49" charset="-122"/>
                <a:cs typeface="Times New Roman" pitchFamily="18" charset="0"/>
                <a:sym typeface="Wingdings" charset="2"/>
              </a:rPr>
              <a:t>原理</a:t>
            </a:r>
            <a:endParaRPr lang="en-US" altLang="zh-CN" sz="2800" b="1" dirty="0">
              <a:latin typeface="Times New Roman" pitchFamily="18" charset="0"/>
              <a:ea typeface="楷体" pitchFamily="49" charset="-122"/>
              <a:cs typeface="Times New Roman" pitchFamily="18" charset="0"/>
              <a:sym typeface="Wingdings" charset="2"/>
            </a:endParaRPr>
          </a:p>
        </p:txBody>
      </p:sp>
      <p:sp>
        <p:nvSpPr>
          <p:cNvPr id="7" name="椭圆 6"/>
          <p:cNvSpPr/>
          <p:nvPr/>
        </p:nvSpPr>
        <p:spPr>
          <a:xfrm>
            <a:off x="7188201" y="381000"/>
            <a:ext cx="1063088" cy="427306"/>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8" name="椭圆 7"/>
          <p:cNvSpPr/>
          <p:nvPr/>
        </p:nvSpPr>
        <p:spPr>
          <a:xfrm>
            <a:off x="7188201" y="1491772"/>
            <a:ext cx="1063088" cy="427306"/>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9" name="矩形 8"/>
          <p:cNvSpPr/>
          <p:nvPr/>
        </p:nvSpPr>
        <p:spPr>
          <a:xfrm>
            <a:off x="5826009" y="2070100"/>
            <a:ext cx="1959092" cy="96520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圆角矩形 9"/>
          <p:cNvSpPr/>
          <p:nvPr/>
        </p:nvSpPr>
        <p:spPr>
          <a:xfrm>
            <a:off x="3581400" y="877174"/>
            <a:ext cx="2729304" cy="748426"/>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000" b="1" dirty="0">
                <a:solidFill>
                  <a:schemeClr val="dk1"/>
                </a:solidFill>
                <a:latin typeface="Times New Roman" pitchFamily="18" charset="0"/>
                <a:ea typeface="楷体" pitchFamily="49" charset="-122"/>
                <a:cs typeface="Times New Roman" pitchFamily="18" charset="0"/>
              </a:rPr>
              <a:t>内存为什么要分段？</a:t>
            </a:r>
            <a:r>
              <a:rPr lang="en-US" altLang="zh-CN" sz="2000" b="1" dirty="0">
                <a:solidFill>
                  <a:schemeClr val="dk1"/>
                </a:solidFill>
                <a:latin typeface="Times New Roman" pitchFamily="18" charset="0"/>
                <a:ea typeface="楷体" pitchFamily="49" charset="-122"/>
                <a:cs typeface="Times New Roman" pitchFamily="18" charset="0"/>
              </a:rPr>
              <a:t>1M</a:t>
            </a:r>
            <a:r>
              <a:rPr lang="zh-CN" altLang="en-US" sz="2000" b="1" dirty="0">
                <a:solidFill>
                  <a:schemeClr val="dk1"/>
                </a:solidFill>
                <a:latin typeface="Times New Roman" pitchFamily="18" charset="0"/>
                <a:ea typeface="楷体" pitchFamily="49" charset="-122"/>
                <a:cs typeface="Times New Roman" pitchFamily="18" charset="0"/>
              </a:rPr>
              <a:t>内存最大分几段</a:t>
            </a:r>
            <a:r>
              <a:rPr lang="en-US" altLang="zh-CN" sz="2000" b="1" dirty="0">
                <a:solidFill>
                  <a:schemeClr val="dk1"/>
                </a:solidFill>
                <a:latin typeface="Times New Roman" pitchFamily="18" charset="0"/>
                <a:ea typeface="楷体" pitchFamily="49" charset="-122"/>
                <a:cs typeface="Times New Roman" pitchFamily="18" charset="0"/>
              </a:rPr>
              <a:t>?</a:t>
            </a:r>
            <a:endParaRPr lang="zh-CN" altLang="en-US" sz="2000" b="1" dirty="0">
              <a:solidFill>
                <a:schemeClr val="dk1"/>
              </a:solidFill>
              <a:latin typeface="Times New Roman" pitchFamily="18" charset="0"/>
              <a:ea typeface="楷体" pitchFamily="49" charset="-122"/>
              <a:cs typeface="Times New Roman" pitchFamily="18" charset="0"/>
            </a:endParaRPr>
          </a:p>
        </p:txBody>
      </p:sp>
      <p:sp>
        <p:nvSpPr>
          <p:cNvPr id="11" name="圆角矩形 10"/>
          <p:cNvSpPr/>
          <p:nvPr/>
        </p:nvSpPr>
        <p:spPr>
          <a:xfrm>
            <a:off x="3122458" y="3169745"/>
            <a:ext cx="3400148" cy="742894"/>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000" b="1" dirty="0">
                <a:solidFill>
                  <a:schemeClr val="dk1"/>
                </a:solidFill>
                <a:latin typeface="Times New Roman" pitchFamily="18" charset="0"/>
                <a:ea typeface="楷体" pitchFamily="49" charset="-122"/>
                <a:cs typeface="Times New Roman" pitchFamily="18" charset="0"/>
              </a:rPr>
              <a:t>为什么只有</a:t>
            </a:r>
            <a:r>
              <a:rPr lang="en-US" altLang="zh-CN" sz="2000" b="1" dirty="0">
                <a:solidFill>
                  <a:schemeClr val="dk1"/>
                </a:solidFill>
                <a:latin typeface="Times New Roman" pitchFamily="18" charset="0"/>
                <a:ea typeface="楷体" pitchFamily="49" charset="-122"/>
                <a:cs typeface="Times New Roman" pitchFamily="18" charset="0"/>
              </a:rPr>
              <a:t>4</a:t>
            </a:r>
            <a:r>
              <a:rPr lang="zh-CN" altLang="en-US" sz="2000" b="1" dirty="0">
                <a:solidFill>
                  <a:schemeClr val="dk1"/>
                </a:solidFill>
                <a:latin typeface="Times New Roman" pitchFamily="18" charset="0"/>
                <a:ea typeface="楷体" pitchFamily="49" charset="-122"/>
                <a:cs typeface="Times New Roman" pitchFamily="18" charset="0"/>
              </a:rPr>
              <a:t>个段寄存器</a:t>
            </a:r>
            <a:r>
              <a:rPr lang="en-US" altLang="zh-CN" sz="2000" b="1" dirty="0">
                <a:solidFill>
                  <a:schemeClr val="dk1"/>
                </a:solidFill>
                <a:latin typeface="Times New Roman" pitchFamily="18" charset="0"/>
                <a:ea typeface="楷体" pitchFamily="49" charset="-122"/>
                <a:cs typeface="Times New Roman" pitchFamily="18" charset="0"/>
              </a:rPr>
              <a:t>?</a:t>
            </a:r>
          </a:p>
          <a:p>
            <a:pPr algn="ctr">
              <a:defRPr/>
            </a:pPr>
            <a:r>
              <a:rPr lang="zh-CN" altLang="en-US" sz="2000" b="1" dirty="0">
                <a:solidFill>
                  <a:schemeClr val="dk1"/>
                </a:solidFill>
                <a:latin typeface="Times New Roman" pitchFamily="18" charset="0"/>
                <a:ea typeface="楷体" pitchFamily="49" charset="-122"/>
                <a:cs typeface="Times New Roman" pitchFamily="18" charset="0"/>
              </a:rPr>
              <a:t>为什么区分数据段和代码段</a:t>
            </a:r>
            <a:r>
              <a:rPr lang="en-US" altLang="zh-CN" sz="2000" b="1" dirty="0">
                <a:solidFill>
                  <a:schemeClr val="dk1"/>
                </a:solidFill>
                <a:latin typeface="Times New Roman" pitchFamily="18" charset="0"/>
                <a:ea typeface="楷体" pitchFamily="49" charset="-122"/>
                <a:cs typeface="Times New Roman" pitchFamily="18" charset="0"/>
              </a:rPr>
              <a:t>?</a:t>
            </a:r>
            <a:endParaRPr lang="zh-CN" altLang="en-US" sz="2000" b="1" dirty="0">
              <a:solidFill>
                <a:schemeClr val="dk1"/>
              </a:solidFill>
              <a:latin typeface="Times New Roman" pitchFamily="18" charset="0"/>
              <a:ea typeface="楷体" pitchFamily="49" charset="-122"/>
              <a:cs typeface="Times New Roman" pitchFamily="18" charset="0"/>
            </a:endParaRPr>
          </a:p>
        </p:txBody>
      </p:sp>
      <p:sp>
        <p:nvSpPr>
          <p:cNvPr id="3" name="矩形 2"/>
          <p:cNvSpPr/>
          <p:nvPr/>
        </p:nvSpPr>
        <p:spPr>
          <a:xfrm>
            <a:off x="425145" y="4092658"/>
            <a:ext cx="7710256" cy="2585323"/>
          </a:xfrm>
          <a:prstGeom prst="rect">
            <a:avLst/>
          </a:prstGeom>
          <a:solidFill>
            <a:srgbClr val="DAFCCC"/>
          </a:solidFill>
        </p:spPr>
        <p:txBody>
          <a:bodyPr wrap="square">
            <a:spAutoFit/>
          </a:bodyPr>
          <a:lstStyle/>
          <a:p>
            <a:r>
              <a:rPr lang="en-US" altLang="zh-CN" b="1" dirty="0">
                <a:latin typeface="Times New Roman" pitchFamily="18" charset="0"/>
                <a:ea typeface="楷体" pitchFamily="49" charset="-122"/>
                <a:cs typeface="Times New Roman" pitchFamily="18" charset="0"/>
              </a:rPr>
              <a:t>AX――</a:t>
            </a:r>
            <a:r>
              <a:rPr lang="zh-CN" altLang="en-US" b="1" dirty="0">
                <a:latin typeface="Times New Roman" pitchFamily="18" charset="0"/>
                <a:ea typeface="楷体" pitchFamily="49" charset="-122"/>
                <a:cs typeface="Times New Roman" pitchFamily="18" charset="0"/>
              </a:rPr>
              <a:t>累加器</a:t>
            </a:r>
            <a:r>
              <a:rPr lang="en-US" altLang="zh-CN" b="1" dirty="0">
                <a:latin typeface="Times New Roman" pitchFamily="18" charset="0"/>
                <a:ea typeface="楷体" pitchFamily="49" charset="-122"/>
                <a:cs typeface="Times New Roman" pitchFamily="18" charset="0"/>
              </a:rPr>
              <a:t>,  			</a:t>
            </a:r>
            <a:r>
              <a:rPr lang="zh-CN" altLang="en-US" b="1" dirty="0">
                <a:latin typeface="Times New Roman" pitchFamily="18" charset="0"/>
                <a:ea typeface="楷体" pitchFamily="49" charset="-122"/>
                <a:cs typeface="Times New Roman" pitchFamily="18" charset="0"/>
              </a:rPr>
              <a:t>使用频度最高</a:t>
            </a:r>
            <a:br>
              <a:rPr lang="zh-CN" altLang="en-US" b="1" dirty="0">
                <a:latin typeface="Times New Roman" pitchFamily="18" charset="0"/>
                <a:ea typeface="楷体" pitchFamily="49" charset="-122"/>
                <a:cs typeface="Times New Roman" pitchFamily="18" charset="0"/>
              </a:rPr>
            </a:br>
            <a:r>
              <a:rPr lang="en-US" altLang="zh-CN" b="1" dirty="0">
                <a:latin typeface="Times New Roman" pitchFamily="18" charset="0"/>
                <a:ea typeface="楷体" pitchFamily="49" charset="-122"/>
                <a:cs typeface="Times New Roman" pitchFamily="18" charset="0"/>
              </a:rPr>
              <a:t>BX――</a:t>
            </a:r>
            <a:r>
              <a:rPr lang="zh-CN" altLang="en-US" b="1" dirty="0">
                <a:latin typeface="Times New Roman" pitchFamily="18" charset="0"/>
                <a:ea typeface="楷体" pitchFamily="49" charset="-122"/>
                <a:cs typeface="Times New Roman" pitchFamily="18" charset="0"/>
              </a:rPr>
              <a:t>基址寄存器</a:t>
            </a:r>
            <a:r>
              <a:rPr lang="en-US" altLang="zh-CN" b="1" dirty="0">
                <a:latin typeface="Times New Roman" pitchFamily="18" charset="0"/>
                <a:ea typeface="楷体" pitchFamily="49" charset="-122"/>
                <a:cs typeface="Times New Roman" pitchFamily="18" charset="0"/>
              </a:rPr>
              <a:t>, 		</a:t>
            </a:r>
            <a:r>
              <a:rPr lang="zh-CN" altLang="en-US" b="1" dirty="0">
                <a:latin typeface="Times New Roman" pitchFamily="18" charset="0"/>
                <a:ea typeface="楷体" pitchFamily="49" charset="-122"/>
                <a:cs typeface="Times New Roman" pitchFamily="18" charset="0"/>
              </a:rPr>
              <a:t>常存放存储器地址</a:t>
            </a:r>
            <a:br>
              <a:rPr lang="zh-CN" altLang="en-US" b="1" dirty="0">
                <a:latin typeface="Times New Roman" pitchFamily="18" charset="0"/>
                <a:ea typeface="楷体" pitchFamily="49" charset="-122"/>
                <a:cs typeface="Times New Roman" pitchFamily="18" charset="0"/>
              </a:rPr>
            </a:br>
            <a:r>
              <a:rPr lang="en-US" altLang="zh-CN" b="1" dirty="0">
                <a:latin typeface="Times New Roman" pitchFamily="18" charset="0"/>
                <a:ea typeface="楷体" pitchFamily="49" charset="-122"/>
                <a:cs typeface="Times New Roman" pitchFamily="18" charset="0"/>
              </a:rPr>
              <a:t>CX――</a:t>
            </a:r>
            <a:r>
              <a:rPr lang="zh-CN" altLang="en-US" b="1" dirty="0">
                <a:latin typeface="Times New Roman" pitchFamily="18" charset="0"/>
                <a:ea typeface="楷体" pitchFamily="49" charset="-122"/>
                <a:cs typeface="Times New Roman" pitchFamily="18" charset="0"/>
              </a:rPr>
              <a:t>计数器</a:t>
            </a:r>
            <a:r>
              <a:rPr lang="en-US" altLang="zh-CN" b="1" dirty="0">
                <a:latin typeface="Times New Roman" pitchFamily="18" charset="0"/>
                <a:ea typeface="楷体" pitchFamily="49" charset="-122"/>
                <a:cs typeface="Times New Roman" pitchFamily="18" charset="0"/>
              </a:rPr>
              <a:t>, 			</a:t>
            </a:r>
            <a:r>
              <a:rPr lang="zh-CN" altLang="en-US" b="1" dirty="0">
                <a:latin typeface="Times New Roman" pitchFamily="18" charset="0"/>
                <a:ea typeface="楷体" pitchFamily="49" charset="-122"/>
                <a:cs typeface="Times New Roman" pitchFamily="18" charset="0"/>
              </a:rPr>
              <a:t>常作为计数器</a:t>
            </a:r>
            <a:br>
              <a:rPr lang="zh-CN" altLang="en-US" b="1" dirty="0">
                <a:latin typeface="Times New Roman" pitchFamily="18" charset="0"/>
                <a:ea typeface="楷体" pitchFamily="49" charset="-122"/>
                <a:cs typeface="Times New Roman" pitchFamily="18" charset="0"/>
              </a:rPr>
            </a:br>
            <a:r>
              <a:rPr lang="en-US" altLang="zh-CN" b="1" dirty="0">
                <a:latin typeface="Times New Roman" pitchFamily="18" charset="0"/>
                <a:ea typeface="楷体" pitchFamily="49" charset="-122"/>
                <a:cs typeface="Times New Roman" pitchFamily="18" charset="0"/>
              </a:rPr>
              <a:t>DX――</a:t>
            </a:r>
            <a:r>
              <a:rPr lang="zh-CN" altLang="en-US" b="1" dirty="0">
                <a:latin typeface="Times New Roman" pitchFamily="18" charset="0"/>
                <a:ea typeface="楷体" pitchFamily="49" charset="-122"/>
                <a:cs typeface="Times New Roman" pitchFamily="18" charset="0"/>
              </a:rPr>
              <a:t>数据寄存器</a:t>
            </a:r>
            <a:r>
              <a:rPr lang="en-US" altLang="zh-CN" b="1" dirty="0">
                <a:latin typeface="Times New Roman" pitchFamily="18" charset="0"/>
                <a:ea typeface="楷体" pitchFamily="49" charset="-122"/>
                <a:cs typeface="Times New Roman" pitchFamily="18" charset="0"/>
              </a:rPr>
              <a:t>, 		</a:t>
            </a:r>
            <a:r>
              <a:rPr lang="zh-CN" altLang="en-US" b="1" dirty="0">
                <a:latin typeface="Times New Roman" pitchFamily="18" charset="0"/>
                <a:ea typeface="楷体" pitchFamily="49" charset="-122"/>
                <a:cs typeface="Times New Roman" pitchFamily="18" charset="0"/>
              </a:rPr>
              <a:t>存放数据</a:t>
            </a:r>
            <a:br>
              <a:rPr lang="zh-CN" altLang="en-US" b="1" dirty="0">
                <a:latin typeface="Times New Roman" pitchFamily="18" charset="0"/>
                <a:ea typeface="楷体" pitchFamily="49" charset="-122"/>
                <a:cs typeface="Times New Roman" pitchFamily="18" charset="0"/>
              </a:rPr>
            </a:br>
            <a:r>
              <a:rPr lang="en-US" altLang="zh-CN" b="1" dirty="0">
                <a:latin typeface="Times New Roman" pitchFamily="18" charset="0"/>
                <a:ea typeface="楷体" pitchFamily="49" charset="-122"/>
                <a:cs typeface="Times New Roman" pitchFamily="18" charset="0"/>
              </a:rPr>
              <a:t>SI  ――</a:t>
            </a:r>
            <a:r>
              <a:rPr lang="zh-CN" altLang="en-US" b="1" dirty="0">
                <a:latin typeface="Times New Roman" pitchFamily="18" charset="0"/>
                <a:ea typeface="楷体" pitchFamily="49" charset="-122"/>
                <a:cs typeface="Times New Roman" pitchFamily="18" charset="0"/>
              </a:rPr>
              <a:t>源变址寄存器</a:t>
            </a:r>
            <a:r>
              <a:rPr lang="en-US" altLang="zh-CN" b="1" dirty="0">
                <a:latin typeface="Times New Roman" pitchFamily="18" charset="0"/>
                <a:ea typeface="楷体" pitchFamily="49" charset="-122"/>
                <a:cs typeface="Times New Roman" pitchFamily="18" charset="0"/>
              </a:rPr>
              <a:t>, 		</a:t>
            </a:r>
            <a:r>
              <a:rPr lang="zh-CN" altLang="en-US" b="1" dirty="0">
                <a:latin typeface="Times New Roman" pitchFamily="18" charset="0"/>
                <a:ea typeface="楷体" pitchFamily="49" charset="-122"/>
                <a:cs typeface="Times New Roman" pitchFamily="18" charset="0"/>
              </a:rPr>
              <a:t>常保存存储单元地址</a:t>
            </a:r>
            <a:br>
              <a:rPr lang="zh-CN" altLang="en-US" b="1" dirty="0">
                <a:latin typeface="Times New Roman" pitchFamily="18" charset="0"/>
                <a:ea typeface="楷体" pitchFamily="49" charset="-122"/>
                <a:cs typeface="Times New Roman" pitchFamily="18" charset="0"/>
              </a:rPr>
            </a:br>
            <a:r>
              <a:rPr lang="en-US" altLang="zh-CN" b="1" dirty="0">
                <a:latin typeface="Times New Roman" pitchFamily="18" charset="0"/>
                <a:ea typeface="楷体" pitchFamily="49" charset="-122"/>
                <a:cs typeface="Times New Roman" pitchFamily="18" charset="0"/>
              </a:rPr>
              <a:t>DI ――</a:t>
            </a:r>
            <a:r>
              <a:rPr lang="zh-CN" altLang="en-US" b="1" dirty="0">
                <a:latin typeface="Times New Roman" pitchFamily="18" charset="0"/>
                <a:ea typeface="楷体" pitchFamily="49" charset="-122"/>
                <a:cs typeface="Times New Roman" pitchFamily="18" charset="0"/>
              </a:rPr>
              <a:t>目的变址寄存器</a:t>
            </a:r>
            <a:r>
              <a:rPr lang="en-US" altLang="zh-CN" b="1" dirty="0">
                <a:latin typeface="Times New Roman" pitchFamily="18" charset="0"/>
                <a:ea typeface="楷体" pitchFamily="49" charset="-122"/>
                <a:cs typeface="Times New Roman" pitchFamily="18" charset="0"/>
              </a:rPr>
              <a:t>, 		</a:t>
            </a:r>
            <a:r>
              <a:rPr lang="zh-CN" altLang="en-US" b="1" dirty="0">
                <a:latin typeface="Times New Roman" pitchFamily="18" charset="0"/>
                <a:ea typeface="楷体" pitchFamily="49" charset="-122"/>
                <a:cs typeface="Times New Roman" pitchFamily="18" charset="0"/>
              </a:rPr>
              <a:t>常保存存储单元地址</a:t>
            </a:r>
            <a:br>
              <a:rPr lang="zh-CN" altLang="en-US" b="1" dirty="0">
                <a:latin typeface="Times New Roman" pitchFamily="18" charset="0"/>
                <a:ea typeface="楷体" pitchFamily="49" charset="-122"/>
                <a:cs typeface="Times New Roman" pitchFamily="18" charset="0"/>
              </a:rPr>
            </a:br>
            <a:r>
              <a:rPr lang="en-US" altLang="zh-CN" b="1" dirty="0">
                <a:latin typeface="Times New Roman" pitchFamily="18" charset="0"/>
                <a:ea typeface="楷体" pitchFamily="49" charset="-122"/>
                <a:cs typeface="Times New Roman" pitchFamily="18" charset="0"/>
              </a:rPr>
              <a:t>BP――</a:t>
            </a:r>
            <a:r>
              <a:rPr lang="zh-CN" altLang="en-US" b="1" dirty="0">
                <a:latin typeface="Times New Roman" pitchFamily="18" charset="0"/>
                <a:ea typeface="楷体" pitchFamily="49" charset="-122"/>
                <a:cs typeface="Times New Roman" pitchFamily="18" charset="0"/>
              </a:rPr>
              <a:t>基址指针寄存器</a:t>
            </a:r>
            <a:r>
              <a:rPr lang="en-US" altLang="zh-CN" b="1" dirty="0">
                <a:latin typeface="Times New Roman" pitchFamily="18" charset="0"/>
                <a:ea typeface="楷体" pitchFamily="49" charset="-122"/>
                <a:cs typeface="Times New Roman" pitchFamily="18" charset="0"/>
              </a:rPr>
              <a:t>, 		</a:t>
            </a:r>
            <a:r>
              <a:rPr lang="zh-CN" altLang="en-US" b="1" dirty="0">
                <a:latin typeface="Times New Roman" pitchFamily="18" charset="0"/>
                <a:ea typeface="楷体" pitchFamily="49" charset="-122"/>
                <a:cs typeface="Times New Roman" pitchFamily="18" charset="0"/>
              </a:rPr>
              <a:t>表示堆栈区域中的基地址</a:t>
            </a:r>
            <a:br>
              <a:rPr lang="zh-CN" altLang="en-US" b="1" dirty="0">
                <a:latin typeface="Times New Roman" pitchFamily="18" charset="0"/>
                <a:ea typeface="楷体" pitchFamily="49" charset="-122"/>
                <a:cs typeface="Times New Roman" pitchFamily="18" charset="0"/>
              </a:rPr>
            </a:br>
            <a:r>
              <a:rPr lang="en-US" altLang="zh-CN" b="1" dirty="0">
                <a:latin typeface="Times New Roman" pitchFamily="18" charset="0"/>
                <a:ea typeface="楷体" pitchFamily="49" charset="-122"/>
                <a:cs typeface="Times New Roman" pitchFamily="18" charset="0"/>
              </a:rPr>
              <a:t>SP――</a:t>
            </a:r>
            <a:r>
              <a:rPr lang="zh-CN" altLang="en-US" b="1" dirty="0">
                <a:latin typeface="Times New Roman" pitchFamily="18" charset="0"/>
                <a:ea typeface="楷体" pitchFamily="49" charset="-122"/>
                <a:cs typeface="Times New Roman" pitchFamily="18" charset="0"/>
              </a:rPr>
              <a:t>堆栈指针寄存器</a:t>
            </a:r>
            <a:r>
              <a:rPr lang="en-US" altLang="zh-CN" b="1" dirty="0">
                <a:latin typeface="Times New Roman" pitchFamily="18" charset="0"/>
                <a:ea typeface="楷体" pitchFamily="49" charset="-122"/>
                <a:cs typeface="Times New Roman" pitchFamily="18" charset="0"/>
              </a:rPr>
              <a:t>, 		</a:t>
            </a:r>
            <a:r>
              <a:rPr lang="zh-CN" altLang="en-US" b="1" dirty="0">
                <a:latin typeface="Times New Roman" pitchFamily="18" charset="0"/>
                <a:ea typeface="楷体" pitchFamily="49" charset="-122"/>
                <a:cs typeface="Times New Roman" pitchFamily="18" charset="0"/>
              </a:rPr>
              <a:t>指示堆栈区域的栈顶地址</a:t>
            </a:r>
            <a:br>
              <a:rPr lang="zh-CN" altLang="en-US" b="1" dirty="0">
                <a:latin typeface="Times New Roman" pitchFamily="18" charset="0"/>
                <a:ea typeface="楷体" pitchFamily="49" charset="-122"/>
                <a:cs typeface="Times New Roman" pitchFamily="18" charset="0"/>
              </a:rPr>
            </a:br>
            <a:r>
              <a:rPr lang="en-US" altLang="zh-CN" b="1" dirty="0">
                <a:latin typeface="Times New Roman" pitchFamily="18" charset="0"/>
                <a:ea typeface="楷体" pitchFamily="49" charset="-122"/>
                <a:cs typeface="Times New Roman" pitchFamily="18" charset="0"/>
              </a:rPr>
              <a:t>IP ――</a:t>
            </a:r>
            <a:r>
              <a:rPr lang="zh-CN" altLang="en-US" b="1" dirty="0">
                <a:latin typeface="Times New Roman" pitchFamily="18" charset="0"/>
                <a:ea typeface="楷体" pitchFamily="49" charset="-122"/>
                <a:cs typeface="Times New Roman" pitchFamily="18" charset="0"/>
              </a:rPr>
              <a:t>指令指针寄存器</a:t>
            </a:r>
            <a:r>
              <a:rPr lang="en-US" altLang="zh-CN" b="1" dirty="0">
                <a:latin typeface="Times New Roman" pitchFamily="18" charset="0"/>
                <a:ea typeface="楷体" pitchFamily="49" charset="-122"/>
                <a:cs typeface="Times New Roman" pitchFamily="18" charset="0"/>
              </a:rPr>
              <a:t>, 		</a:t>
            </a:r>
            <a:r>
              <a:rPr lang="zh-CN" altLang="en-US" b="1" dirty="0">
                <a:latin typeface="Times New Roman" pitchFamily="18" charset="0"/>
                <a:ea typeface="楷体" pitchFamily="49" charset="-122"/>
                <a:cs typeface="Times New Roman" pitchFamily="18" charset="0"/>
              </a:rPr>
              <a:t>指示要执行指令所在存储单元的地址</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3"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itchFamily="18" charset="0"/>
                <a:cs typeface="Times New Roman" pitchFamily="18" charset="0"/>
              </a:rPr>
              <a:t>内存布局</a:t>
            </a:r>
            <a:r>
              <a:rPr lang="en-US" altLang="zh-CN" dirty="0">
                <a:latin typeface="Times New Roman" pitchFamily="18" charset="0"/>
                <a:cs typeface="Times New Roman" pitchFamily="18" charset="0"/>
              </a:rPr>
              <a:t> </a:t>
            </a:r>
            <a:endParaRPr lang="en-US" dirty="0"/>
          </a:p>
        </p:txBody>
      </p:sp>
      <p:sp>
        <p:nvSpPr>
          <p:cNvPr id="4" name="灯片编号占位符 3"/>
          <p:cNvSpPr>
            <a:spLocks noGrp="1"/>
          </p:cNvSpPr>
          <p:nvPr>
            <p:ph type="sldNum" sz="quarter" idx="12"/>
          </p:nvPr>
        </p:nvSpPr>
        <p:spPr/>
        <p:txBody>
          <a:bodyPr/>
          <a:lstStyle/>
          <a:p>
            <a:pPr>
              <a:defRPr/>
            </a:pPr>
            <a:fld id="{0C78537A-5010-4545-89DA-8A8915DB7A41}" type="slidenum">
              <a:rPr lang="en-US" altLang="zh-CN" smtClean="0"/>
              <a:t>9</a:t>
            </a:fld>
            <a:endParaRPr lang="en-US" altLang="zh-CN" dirty="0"/>
          </a:p>
        </p:txBody>
      </p:sp>
      <p:pic>
        <p:nvPicPr>
          <p:cNvPr id="8" name="图片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4965" y="1230511"/>
            <a:ext cx="8154069" cy="5017889"/>
          </a:xfrm>
          <a:prstGeom prst="rect">
            <a:avLst/>
          </a:prstGeom>
        </p:spPr>
      </p:pic>
      <p:sp>
        <p:nvSpPr>
          <p:cNvPr id="10" name="矩形 9"/>
          <p:cNvSpPr/>
          <p:nvPr/>
        </p:nvSpPr>
        <p:spPr>
          <a:xfrm>
            <a:off x="2806361" y="3920835"/>
            <a:ext cx="2901714" cy="131993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2806362" y="5303115"/>
            <a:ext cx="2901714" cy="825501"/>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419300" y="4409776"/>
            <a:ext cx="2287806" cy="523220"/>
          </a:xfrm>
          <a:prstGeom prst="rect">
            <a:avLst/>
          </a:prstGeom>
        </p:spPr>
        <p:txBody>
          <a:bodyPr wrap="none">
            <a:spAutoFit/>
          </a:bodyPr>
          <a:lstStyle/>
          <a:p>
            <a:pPr marL="228600" lvl="1">
              <a:lnSpc>
                <a:spcPct val="100000"/>
              </a:lnSpc>
              <a:spcBef>
                <a:spcPts val="1000"/>
              </a:spcBef>
            </a:pPr>
            <a:r>
              <a:rPr lang="zh-CN" altLang="en-US" sz="2800" b="1" dirty="0">
                <a:solidFill>
                  <a:srgbClr val="FF0000"/>
                </a:solidFill>
                <a:latin typeface="Times New Roman" pitchFamily="18" charset="0"/>
                <a:ea typeface="楷体" pitchFamily="49" charset="-122"/>
                <a:cs typeface="Times New Roman" pitchFamily="18" charset="0"/>
                <a:sym typeface="Wingdings" charset="2"/>
              </a:rPr>
              <a:t>数据段 </a:t>
            </a:r>
            <a:r>
              <a:rPr lang="en-US" altLang="zh-CN" sz="2800" b="1" dirty="0">
                <a:solidFill>
                  <a:srgbClr val="FF0000"/>
                </a:solidFill>
                <a:latin typeface="Times New Roman" pitchFamily="18" charset="0"/>
                <a:ea typeface="楷体" pitchFamily="49" charset="-122"/>
                <a:cs typeface="Times New Roman" pitchFamily="18" charset="0"/>
                <a:sym typeface="Wingdings" charset="2"/>
              </a:rPr>
              <a:t>(DS)</a:t>
            </a:r>
          </a:p>
        </p:txBody>
      </p:sp>
      <p:sp>
        <p:nvSpPr>
          <p:cNvPr id="13" name="矩形 12"/>
          <p:cNvSpPr/>
          <p:nvPr/>
        </p:nvSpPr>
        <p:spPr>
          <a:xfrm>
            <a:off x="419300" y="5867006"/>
            <a:ext cx="2287806" cy="523220"/>
          </a:xfrm>
          <a:prstGeom prst="rect">
            <a:avLst/>
          </a:prstGeom>
        </p:spPr>
        <p:txBody>
          <a:bodyPr wrap="none">
            <a:spAutoFit/>
          </a:bodyPr>
          <a:lstStyle/>
          <a:p>
            <a:pPr marL="228600" lvl="1">
              <a:lnSpc>
                <a:spcPct val="100000"/>
              </a:lnSpc>
              <a:spcBef>
                <a:spcPts val="1000"/>
              </a:spcBef>
            </a:pPr>
            <a:r>
              <a:rPr lang="zh-CN" altLang="en-US" sz="2800" b="1" dirty="0">
                <a:latin typeface="Times New Roman" pitchFamily="18" charset="0"/>
                <a:ea typeface="楷体" pitchFamily="49" charset="-122"/>
                <a:cs typeface="Times New Roman" pitchFamily="18" charset="0"/>
                <a:sym typeface="Wingdings" charset="2"/>
              </a:rPr>
              <a:t>代码段 </a:t>
            </a:r>
            <a:r>
              <a:rPr lang="en-US" altLang="zh-CN" sz="2800" b="1" dirty="0">
                <a:latin typeface="Times New Roman" pitchFamily="18" charset="0"/>
                <a:ea typeface="楷体" pitchFamily="49" charset="-122"/>
                <a:cs typeface="Times New Roman" pitchFamily="18" charset="0"/>
                <a:sym typeface="Wingdings" charset="2"/>
              </a:rPr>
              <a:t>(CS)</a:t>
            </a:r>
          </a:p>
        </p:txBody>
      </p:sp>
      <p:sp>
        <p:nvSpPr>
          <p:cNvPr id="14" name="矩形 13"/>
          <p:cNvSpPr/>
          <p:nvPr/>
        </p:nvSpPr>
        <p:spPr>
          <a:xfrm>
            <a:off x="2806361" y="1399307"/>
            <a:ext cx="2901714" cy="2459182"/>
          </a:xfrm>
          <a:prstGeom prst="rect">
            <a:avLst/>
          </a:prstGeom>
          <a:noFill/>
          <a:ln w="571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478611" y="2367288"/>
            <a:ext cx="2228495" cy="523220"/>
          </a:xfrm>
          <a:prstGeom prst="rect">
            <a:avLst/>
          </a:prstGeom>
        </p:spPr>
        <p:txBody>
          <a:bodyPr wrap="none">
            <a:spAutoFit/>
          </a:bodyPr>
          <a:lstStyle/>
          <a:p>
            <a:pPr marL="228600" lvl="1">
              <a:lnSpc>
                <a:spcPct val="100000"/>
              </a:lnSpc>
              <a:spcBef>
                <a:spcPts val="1000"/>
              </a:spcBef>
            </a:pPr>
            <a:r>
              <a:rPr lang="zh-CN" altLang="en-US" sz="2800" b="1" dirty="0">
                <a:solidFill>
                  <a:srgbClr val="7030A0"/>
                </a:solidFill>
                <a:latin typeface="Times New Roman" pitchFamily="18" charset="0"/>
                <a:ea typeface="楷体" pitchFamily="49" charset="-122"/>
                <a:cs typeface="Times New Roman" pitchFamily="18" charset="0"/>
                <a:sym typeface="Wingdings" charset="2"/>
              </a:rPr>
              <a:t>堆栈段 </a:t>
            </a:r>
            <a:r>
              <a:rPr lang="en-US" altLang="zh-CN" sz="2800" b="1" dirty="0">
                <a:solidFill>
                  <a:srgbClr val="7030A0"/>
                </a:solidFill>
                <a:latin typeface="Times New Roman" pitchFamily="18" charset="0"/>
                <a:ea typeface="楷体" pitchFamily="49" charset="-122"/>
                <a:cs typeface="Times New Roman" pitchFamily="18" charset="0"/>
                <a:sym typeface="Wingdings" charset="2"/>
              </a:rPr>
              <a:t>(SS)</a:t>
            </a:r>
          </a:p>
        </p:txBody>
      </p:sp>
      <p:sp>
        <p:nvSpPr>
          <p:cNvPr id="16" name="矩形 15"/>
          <p:cNvSpPr/>
          <p:nvPr/>
        </p:nvSpPr>
        <p:spPr>
          <a:xfrm>
            <a:off x="3443288" y="893222"/>
            <a:ext cx="1497526" cy="523220"/>
          </a:xfrm>
          <a:prstGeom prst="rect">
            <a:avLst/>
          </a:prstGeom>
        </p:spPr>
        <p:txBody>
          <a:bodyPr wrap="none">
            <a:spAutoFit/>
          </a:bodyPr>
          <a:lstStyle/>
          <a:p>
            <a:pPr marL="228600" lvl="1">
              <a:lnSpc>
                <a:spcPct val="100000"/>
              </a:lnSpc>
              <a:spcBef>
                <a:spcPts val="1000"/>
              </a:spcBef>
            </a:pPr>
            <a:r>
              <a:rPr lang="zh-CN" altLang="en-US" sz="2800" b="1" dirty="0">
                <a:solidFill>
                  <a:srgbClr val="00B050"/>
                </a:solidFill>
                <a:latin typeface="Times New Roman" pitchFamily="18" charset="0"/>
                <a:ea typeface="楷体" pitchFamily="49" charset="-122"/>
                <a:cs typeface="Times New Roman" pitchFamily="18" charset="0"/>
                <a:sym typeface="Wingdings" charset="2"/>
              </a:rPr>
              <a:t>高地址</a:t>
            </a:r>
            <a:endParaRPr lang="en-US" altLang="zh-CN" sz="2800" b="1" dirty="0">
              <a:solidFill>
                <a:srgbClr val="00B050"/>
              </a:solidFill>
              <a:latin typeface="Times New Roman" pitchFamily="18" charset="0"/>
              <a:ea typeface="楷体" pitchFamily="49" charset="-122"/>
              <a:cs typeface="Times New Roman" pitchFamily="18" charset="0"/>
              <a:sym typeface="Wingdings" charset="2"/>
            </a:endParaRPr>
          </a:p>
        </p:txBody>
      </p:sp>
      <p:sp>
        <p:nvSpPr>
          <p:cNvPr id="17" name="矩形 16"/>
          <p:cNvSpPr/>
          <p:nvPr/>
        </p:nvSpPr>
        <p:spPr>
          <a:xfrm>
            <a:off x="3443288" y="6152862"/>
            <a:ext cx="1497526" cy="523220"/>
          </a:xfrm>
          <a:prstGeom prst="rect">
            <a:avLst/>
          </a:prstGeom>
        </p:spPr>
        <p:txBody>
          <a:bodyPr wrap="none">
            <a:spAutoFit/>
          </a:bodyPr>
          <a:lstStyle/>
          <a:p>
            <a:pPr marL="228600" lvl="1">
              <a:lnSpc>
                <a:spcPct val="100000"/>
              </a:lnSpc>
              <a:spcBef>
                <a:spcPts val="1000"/>
              </a:spcBef>
            </a:pPr>
            <a:r>
              <a:rPr lang="zh-CN" altLang="en-US" sz="2800" b="1" dirty="0">
                <a:solidFill>
                  <a:srgbClr val="00B050"/>
                </a:solidFill>
                <a:latin typeface="Times New Roman" pitchFamily="18" charset="0"/>
                <a:ea typeface="楷体" pitchFamily="49" charset="-122"/>
                <a:cs typeface="Times New Roman" pitchFamily="18" charset="0"/>
                <a:sym typeface="Wingdings" charset="2"/>
              </a:rPr>
              <a:t>低地址</a:t>
            </a:r>
            <a:endParaRPr lang="en-US" altLang="zh-CN" sz="2800" b="1" dirty="0">
              <a:solidFill>
                <a:srgbClr val="00B050"/>
              </a:solidFill>
              <a:latin typeface="Times New Roman" pitchFamily="18" charset="0"/>
              <a:ea typeface="楷体" pitchFamily="49" charset="-122"/>
              <a:cs typeface="Times New Roman" pitchFamily="18" charset="0"/>
              <a:sym typeface="Wingdings" charset="2"/>
            </a:endParaRPr>
          </a:p>
        </p:txBody>
      </p:sp>
      <p:sp>
        <p:nvSpPr>
          <p:cNvPr id="18" name="矩形 17"/>
          <p:cNvSpPr/>
          <p:nvPr/>
        </p:nvSpPr>
        <p:spPr>
          <a:xfrm>
            <a:off x="723900" y="5578058"/>
            <a:ext cx="2082461" cy="288948"/>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955799" y="5522477"/>
            <a:ext cx="7188201" cy="400110"/>
          </a:xfrm>
          <a:prstGeom prst="rect">
            <a:avLst/>
          </a:prstGeom>
          <a:solidFill>
            <a:srgbClr val="FFFF00"/>
          </a:solidFill>
        </p:spPr>
        <p:txBody>
          <a:bodyPr wrap="square">
            <a:spAutoFit/>
          </a:bodyPr>
          <a:lstStyle/>
          <a:p>
            <a:r>
              <a:rPr lang="zh-CN" altLang="en-US" sz="2000" b="1" dirty="0">
                <a:solidFill>
                  <a:srgbClr val="000000"/>
                </a:solidFill>
                <a:latin typeface="Times New Roman" pitchFamily="18" charset="0"/>
                <a:ea typeface="楷体" pitchFamily="49" charset="-122"/>
                <a:cs typeface="Times New Roman" pitchFamily="18" charset="0"/>
              </a:rPr>
              <a:t>指令指针寄存器 </a:t>
            </a:r>
            <a:r>
              <a:rPr lang="en-US" altLang="zh-CN" sz="2000" b="1" dirty="0">
                <a:solidFill>
                  <a:srgbClr val="000000"/>
                </a:solidFill>
                <a:latin typeface="Times New Roman" pitchFamily="18" charset="0"/>
                <a:ea typeface="楷体" pitchFamily="49" charset="-122"/>
                <a:cs typeface="Times New Roman" pitchFamily="18" charset="0"/>
              </a:rPr>
              <a:t>(IP)</a:t>
            </a:r>
            <a:r>
              <a:rPr lang="zh-CN" altLang="en-US" sz="2000" b="1" dirty="0">
                <a:solidFill>
                  <a:srgbClr val="000000"/>
                </a:solidFill>
                <a:latin typeface="Times New Roman" pitchFamily="18" charset="0"/>
                <a:ea typeface="楷体" pitchFamily="49" charset="-122"/>
                <a:cs typeface="Times New Roman" pitchFamily="18" charset="0"/>
              </a:rPr>
              <a:t>，与</a:t>
            </a:r>
            <a:r>
              <a:rPr lang="en-US" sz="2000" b="1" dirty="0">
                <a:solidFill>
                  <a:srgbClr val="000000"/>
                </a:solidFill>
                <a:latin typeface="Times New Roman" pitchFamily="18" charset="0"/>
                <a:ea typeface="楷体" pitchFamily="49" charset="-122"/>
                <a:cs typeface="Times New Roman" pitchFamily="18" charset="0"/>
              </a:rPr>
              <a:t>CS</a:t>
            </a:r>
            <a:r>
              <a:rPr lang="zh-CN" altLang="en-US" sz="2000" b="1" dirty="0">
                <a:solidFill>
                  <a:srgbClr val="000000"/>
                </a:solidFill>
                <a:latin typeface="Times New Roman" pitchFamily="18" charset="0"/>
                <a:ea typeface="楷体" pitchFamily="49" charset="-122"/>
                <a:cs typeface="Times New Roman" pitchFamily="18" charset="0"/>
              </a:rPr>
              <a:t>配合使用，可跟踪程序的执行过程</a:t>
            </a:r>
            <a:endParaRPr lang="en-US" sz="2000" b="1" dirty="0"/>
          </a:p>
        </p:txBody>
      </p:sp>
      <p:sp>
        <p:nvSpPr>
          <p:cNvPr id="20" name="矩形 19"/>
          <p:cNvSpPr/>
          <p:nvPr/>
        </p:nvSpPr>
        <p:spPr>
          <a:xfrm>
            <a:off x="1955800" y="1556021"/>
            <a:ext cx="7189672" cy="707886"/>
          </a:xfrm>
          <a:prstGeom prst="rect">
            <a:avLst/>
          </a:prstGeom>
          <a:solidFill>
            <a:srgbClr val="FFFF00"/>
          </a:solidFill>
        </p:spPr>
        <p:txBody>
          <a:bodyPr wrap="square">
            <a:spAutoFit/>
          </a:bodyPr>
          <a:lstStyle/>
          <a:p>
            <a:r>
              <a:rPr lang="zh-CN" altLang="en-US" sz="2000" b="1" dirty="0">
                <a:solidFill>
                  <a:srgbClr val="7030A0"/>
                </a:solidFill>
                <a:latin typeface="Times New Roman" pitchFamily="18" charset="0"/>
                <a:ea typeface="楷体" pitchFamily="49" charset="-122"/>
                <a:cs typeface="Times New Roman" pitchFamily="18" charset="0"/>
              </a:rPr>
              <a:t>基址指针寄存器</a:t>
            </a:r>
            <a:r>
              <a:rPr lang="en-US" altLang="zh-CN" sz="2000" b="1" dirty="0">
                <a:solidFill>
                  <a:srgbClr val="7030A0"/>
                </a:solidFill>
                <a:latin typeface="Times New Roman" pitchFamily="18" charset="0"/>
                <a:ea typeface="楷体" pitchFamily="49" charset="-122"/>
                <a:cs typeface="Times New Roman" pitchFamily="18" charset="0"/>
              </a:rPr>
              <a:t>(BP)</a:t>
            </a:r>
            <a:r>
              <a:rPr lang="zh-CN" altLang="en-US" sz="2000" b="1" dirty="0">
                <a:solidFill>
                  <a:srgbClr val="7030A0"/>
                </a:solidFill>
                <a:latin typeface="Times New Roman" pitchFamily="18" charset="0"/>
                <a:ea typeface="楷体" pitchFamily="49" charset="-122"/>
                <a:cs typeface="Times New Roman" pitchFamily="18" charset="0"/>
              </a:rPr>
              <a:t>，与</a:t>
            </a:r>
            <a:r>
              <a:rPr lang="en-US" altLang="zh-CN" sz="2000" b="1" dirty="0">
                <a:solidFill>
                  <a:srgbClr val="7030A0"/>
                </a:solidFill>
                <a:latin typeface="Times New Roman" pitchFamily="18" charset="0"/>
                <a:ea typeface="楷体" pitchFamily="49" charset="-122"/>
                <a:cs typeface="Times New Roman" pitchFamily="18" charset="0"/>
              </a:rPr>
              <a:t>SS</a:t>
            </a:r>
            <a:r>
              <a:rPr lang="zh-CN" altLang="en-US" sz="2000" b="1" dirty="0">
                <a:solidFill>
                  <a:srgbClr val="7030A0"/>
                </a:solidFill>
                <a:latin typeface="Times New Roman" pitchFamily="18" charset="0"/>
                <a:ea typeface="楷体" pitchFamily="49" charset="-122"/>
                <a:cs typeface="Times New Roman" pitchFamily="18" charset="0"/>
              </a:rPr>
              <a:t>配合使用，指向目前的栈底位置</a:t>
            </a:r>
            <a:r>
              <a:rPr lang="zh-CN" altLang="en-US" sz="2000" b="1" dirty="0">
                <a:solidFill>
                  <a:srgbClr val="000000"/>
                </a:solidFill>
                <a:latin typeface="Times New Roman" pitchFamily="18" charset="0"/>
                <a:ea typeface="楷体" pitchFamily="49" charset="-122"/>
                <a:cs typeface="Times New Roman" pitchFamily="18" charset="0"/>
              </a:rPr>
              <a:t> </a:t>
            </a:r>
            <a:br>
              <a:rPr lang="zh-CN" altLang="en-US" sz="2000" b="1" dirty="0">
                <a:solidFill>
                  <a:srgbClr val="000000"/>
                </a:solidFill>
                <a:latin typeface="Times New Roman" pitchFamily="18" charset="0"/>
                <a:ea typeface="楷体" pitchFamily="49" charset="-122"/>
                <a:cs typeface="Times New Roman" pitchFamily="18" charset="0"/>
              </a:rPr>
            </a:br>
            <a:r>
              <a:rPr lang="zh-CN" altLang="en-US" sz="2000" b="1" dirty="0">
                <a:solidFill>
                  <a:srgbClr val="7030A0"/>
                </a:solidFill>
                <a:latin typeface="Times New Roman" pitchFamily="18" charset="0"/>
                <a:ea typeface="楷体" pitchFamily="49" charset="-122"/>
                <a:cs typeface="Times New Roman" pitchFamily="18" charset="0"/>
              </a:rPr>
              <a:t>堆栈指针寄存器</a:t>
            </a:r>
            <a:r>
              <a:rPr lang="en-US" altLang="zh-CN" sz="2000" b="1" dirty="0">
                <a:solidFill>
                  <a:srgbClr val="7030A0"/>
                </a:solidFill>
                <a:latin typeface="Times New Roman" pitchFamily="18" charset="0"/>
                <a:ea typeface="楷体" pitchFamily="49" charset="-122"/>
                <a:cs typeface="Times New Roman" pitchFamily="18" charset="0"/>
              </a:rPr>
              <a:t>(SP)</a:t>
            </a:r>
            <a:r>
              <a:rPr lang="zh-CN" altLang="en-US" sz="2000" b="1" dirty="0">
                <a:solidFill>
                  <a:srgbClr val="7030A0"/>
                </a:solidFill>
                <a:latin typeface="Times New Roman" pitchFamily="18" charset="0"/>
                <a:ea typeface="楷体" pitchFamily="49" charset="-122"/>
                <a:cs typeface="Times New Roman" pitchFamily="18" charset="0"/>
              </a:rPr>
              <a:t>，与</a:t>
            </a:r>
            <a:r>
              <a:rPr lang="en-US" altLang="zh-CN" sz="2000" b="1" dirty="0">
                <a:solidFill>
                  <a:srgbClr val="7030A0"/>
                </a:solidFill>
                <a:latin typeface="Times New Roman" pitchFamily="18" charset="0"/>
                <a:ea typeface="楷体" pitchFamily="49" charset="-122"/>
                <a:cs typeface="Times New Roman" pitchFamily="18" charset="0"/>
              </a:rPr>
              <a:t>SS</a:t>
            </a:r>
            <a:r>
              <a:rPr lang="zh-CN" altLang="en-US" sz="2000" b="1" dirty="0">
                <a:solidFill>
                  <a:srgbClr val="7030A0"/>
                </a:solidFill>
                <a:latin typeface="Times New Roman" pitchFamily="18" charset="0"/>
                <a:ea typeface="楷体" pitchFamily="49" charset="-122"/>
                <a:cs typeface="Times New Roman" pitchFamily="18" charset="0"/>
              </a:rPr>
              <a:t>配合使用，指向目前的栈顶位置</a:t>
            </a:r>
            <a:endParaRPr lang="en-US" sz="2000" b="1" dirty="0">
              <a:solidFill>
                <a:srgbClr val="7030A0"/>
              </a:solidFill>
            </a:endParaRPr>
          </a:p>
        </p:txBody>
      </p:sp>
      <p:sp>
        <p:nvSpPr>
          <p:cNvPr id="22" name="圆角矩形 21"/>
          <p:cNvSpPr/>
          <p:nvPr/>
        </p:nvSpPr>
        <p:spPr>
          <a:xfrm>
            <a:off x="5920172" y="3196921"/>
            <a:ext cx="2976345" cy="486707"/>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000" b="1" dirty="0">
                <a:solidFill>
                  <a:schemeClr val="dk1"/>
                </a:solidFill>
                <a:latin typeface="Times New Roman" pitchFamily="18" charset="0"/>
                <a:ea typeface="楷体" pitchFamily="49" charset="-122"/>
                <a:cs typeface="Times New Roman" pitchFamily="18" charset="0"/>
              </a:rPr>
              <a:t>涉及堆的寄存器</a:t>
            </a:r>
            <a:r>
              <a:rPr lang="en-US" altLang="zh-CN" sz="2000" b="1" dirty="0">
                <a:solidFill>
                  <a:schemeClr val="dk1"/>
                </a:solidFill>
                <a:latin typeface="Times New Roman" pitchFamily="18" charset="0"/>
                <a:ea typeface="楷体" pitchFamily="49" charset="-122"/>
                <a:cs typeface="Times New Roman" pitchFamily="18" charset="0"/>
              </a:rPr>
              <a:t>?</a:t>
            </a:r>
            <a:endParaRPr lang="zh-CN" altLang="en-US" sz="2000" b="1" dirty="0">
              <a:solidFill>
                <a:schemeClr val="dk1"/>
              </a:solidFill>
              <a:latin typeface="Times New Roman" pitchFamily="18" charset="0"/>
              <a:ea typeface="楷体" pitchFamily="49" charset="-122"/>
              <a:cs typeface="Times New Roman" pitchFamily="18" charset="0"/>
            </a:endParaRPr>
          </a:p>
        </p:txBody>
      </p:sp>
      <p:sp>
        <p:nvSpPr>
          <p:cNvPr id="23" name="矩形 22"/>
          <p:cNvSpPr/>
          <p:nvPr/>
        </p:nvSpPr>
        <p:spPr>
          <a:xfrm>
            <a:off x="1955799" y="4489798"/>
            <a:ext cx="7188201" cy="400110"/>
          </a:xfrm>
          <a:prstGeom prst="rect">
            <a:avLst/>
          </a:prstGeom>
          <a:solidFill>
            <a:srgbClr val="FFFF00"/>
          </a:solidFill>
        </p:spPr>
        <p:txBody>
          <a:bodyPr wrap="square">
            <a:spAutoFit/>
          </a:bodyPr>
          <a:lstStyle/>
          <a:p>
            <a:r>
              <a:rPr lang="zh-CN" altLang="en-US" sz="2000" b="1" dirty="0">
                <a:solidFill>
                  <a:srgbClr val="FF0000"/>
                </a:solidFill>
                <a:latin typeface="Times New Roman" pitchFamily="18" charset="0"/>
                <a:ea typeface="楷体" pitchFamily="49" charset="-122"/>
                <a:cs typeface="Times New Roman" pitchFamily="18" charset="0"/>
              </a:rPr>
              <a:t>源变址寄存器</a:t>
            </a:r>
            <a:r>
              <a:rPr lang="en-US" altLang="zh-CN" sz="2000" b="1" dirty="0">
                <a:solidFill>
                  <a:srgbClr val="FF0000"/>
                </a:solidFill>
                <a:latin typeface="Times New Roman" pitchFamily="18" charset="0"/>
                <a:ea typeface="楷体" pitchFamily="49" charset="-122"/>
                <a:cs typeface="Times New Roman" pitchFamily="18" charset="0"/>
              </a:rPr>
              <a:t>(SI)</a:t>
            </a:r>
            <a:r>
              <a:rPr lang="zh-CN" altLang="en-US" sz="2000" b="1" dirty="0">
                <a:solidFill>
                  <a:srgbClr val="FF0000"/>
                </a:solidFill>
                <a:latin typeface="Times New Roman" pitchFamily="18" charset="0"/>
                <a:ea typeface="楷体" pitchFamily="49" charset="-122"/>
                <a:cs typeface="Times New Roman" pitchFamily="18" charset="0"/>
              </a:rPr>
              <a:t>，可用来存放相对于</a:t>
            </a:r>
            <a:r>
              <a:rPr lang="en-US" altLang="zh-CN" sz="2000" b="1" dirty="0">
                <a:solidFill>
                  <a:srgbClr val="FF0000"/>
                </a:solidFill>
                <a:latin typeface="Times New Roman" pitchFamily="18" charset="0"/>
                <a:ea typeface="楷体" pitchFamily="49" charset="-122"/>
                <a:cs typeface="Times New Roman" pitchFamily="18" charset="0"/>
              </a:rPr>
              <a:t>DS</a:t>
            </a:r>
            <a:r>
              <a:rPr lang="zh-CN" altLang="en-US" sz="2000" b="1" dirty="0">
                <a:solidFill>
                  <a:srgbClr val="FF0000"/>
                </a:solidFill>
                <a:latin typeface="Times New Roman" pitchFamily="18" charset="0"/>
                <a:ea typeface="楷体" pitchFamily="49" charset="-122"/>
                <a:cs typeface="Times New Roman" pitchFamily="18" charset="0"/>
              </a:rPr>
              <a:t>段的偏移量</a:t>
            </a:r>
            <a:endParaRPr lang="en-US" sz="2000" b="1" dirty="0">
              <a:solidFill>
                <a:srgbClr val="FF0000"/>
              </a:solidFill>
            </a:endParaRPr>
          </a:p>
        </p:txBody>
      </p:sp>
      <p:sp>
        <p:nvSpPr>
          <p:cNvPr id="24" name="圆角矩形 23"/>
          <p:cNvSpPr/>
          <p:nvPr/>
        </p:nvSpPr>
        <p:spPr>
          <a:xfrm>
            <a:off x="5920171" y="6025361"/>
            <a:ext cx="2976345" cy="486707"/>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2000" b="1" dirty="0">
                <a:solidFill>
                  <a:schemeClr val="dk1"/>
                </a:solidFill>
                <a:latin typeface="Times New Roman" pitchFamily="18" charset="0"/>
                <a:ea typeface="楷体" pitchFamily="49" charset="-122"/>
                <a:cs typeface="Times New Roman" pitchFamily="18" charset="0"/>
              </a:rPr>
              <a:t>PC</a:t>
            </a:r>
            <a:r>
              <a:rPr lang="zh-CN" altLang="en-US" sz="2000" b="1" dirty="0">
                <a:solidFill>
                  <a:schemeClr val="dk1"/>
                </a:solidFill>
                <a:latin typeface="Times New Roman" pitchFamily="18" charset="0"/>
                <a:ea typeface="楷体" pitchFamily="49" charset="-122"/>
                <a:cs typeface="Times New Roman" pitchFamily="18" charset="0"/>
              </a:rPr>
              <a:t>寄存器是什么</a:t>
            </a:r>
            <a:r>
              <a:rPr lang="en-US" altLang="zh-CN" sz="2000" b="1" dirty="0">
                <a:solidFill>
                  <a:schemeClr val="dk1"/>
                </a:solidFill>
                <a:latin typeface="Times New Roman" pitchFamily="18" charset="0"/>
                <a:ea typeface="楷体" pitchFamily="49" charset="-122"/>
                <a:cs typeface="Times New Roman" pitchFamily="18" charset="0"/>
              </a:rPr>
              <a:t>?</a:t>
            </a:r>
            <a:endParaRPr lang="zh-CN" altLang="en-US" sz="2000" b="1" dirty="0">
              <a:solidFill>
                <a:schemeClr val="dk1"/>
              </a:solidFill>
              <a:latin typeface="Times New Roman" pitchFamily="18" charset="0"/>
              <a:ea typeface="楷体" pitchFamily="49" charset="-122"/>
              <a:cs typeface="Times New Roman" pitchFamily="18" charset="0"/>
            </a:endParaRPr>
          </a:p>
        </p:txBody>
      </p:sp>
      <p:sp>
        <p:nvSpPr>
          <p:cNvPr id="25" name="圆角矩形 24"/>
          <p:cNvSpPr/>
          <p:nvPr/>
        </p:nvSpPr>
        <p:spPr>
          <a:xfrm>
            <a:off x="124731" y="3003229"/>
            <a:ext cx="3280797" cy="893360"/>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000" b="1" dirty="0">
                <a:solidFill>
                  <a:schemeClr val="dk1"/>
                </a:solidFill>
                <a:latin typeface="Times New Roman" pitchFamily="18" charset="0"/>
                <a:ea typeface="楷体" pitchFamily="49" charset="-122"/>
                <a:cs typeface="Times New Roman" pitchFamily="18" charset="0"/>
              </a:rPr>
              <a:t>内存的堆栈和数据结构的堆栈有什么异同</a:t>
            </a:r>
            <a:r>
              <a:rPr lang="en-US" altLang="zh-CN" sz="2000" b="1" dirty="0">
                <a:solidFill>
                  <a:schemeClr val="dk1"/>
                </a:solidFill>
                <a:latin typeface="Times New Roman" pitchFamily="18" charset="0"/>
                <a:ea typeface="楷体" pitchFamily="49" charset="-122"/>
                <a:cs typeface="Times New Roman" pitchFamily="18" charset="0"/>
              </a:rPr>
              <a:t>?</a:t>
            </a:r>
            <a:endParaRPr lang="zh-CN" altLang="en-US" sz="2000" b="1" dirty="0">
              <a:solidFill>
                <a:schemeClr val="dk1"/>
              </a:solidFill>
              <a:latin typeface="Times New Roman" pitchFamily="18" charset="0"/>
              <a:ea typeface="楷体" pitchFamily="49" charset="-122"/>
              <a:cs typeface="Times New Roman" pitchFamily="18" charset="0"/>
            </a:endParaRPr>
          </a:p>
        </p:txBody>
      </p:sp>
      <p:sp>
        <p:nvSpPr>
          <p:cNvPr id="3" name="文本框 2">
            <a:extLst>
              <a:ext uri="{FF2B5EF4-FFF2-40B4-BE49-F238E27FC236}">
                <a16:creationId xmlns:a16="http://schemas.microsoft.com/office/drawing/2014/main" id="{38B19D53-F4A5-473A-B235-7C62FB59424A}"/>
              </a:ext>
            </a:extLst>
          </p:cNvPr>
          <p:cNvSpPr txBox="1"/>
          <p:nvPr/>
        </p:nvSpPr>
        <p:spPr>
          <a:xfrm>
            <a:off x="6746348" y="6475744"/>
            <a:ext cx="1736146" cy="369332"/>
          </a:xfrm>
          <a:prstGeom prst="rect">
            <a:avLst/>
          </a:prstGeom>
          <a:noFill/>
        </p:spPr>
        <p:txBody>
          <a:bodyPr wrap="square" rtlCol="0">
            <a:spAutoFit/>
          </a:bodyPr>
          <a:lstStyle/>
          <a:p>
            <a:r>
              <a:rPr lang="zh-CN" altLang="en-US" dirty="0">
                <a:solidFill>
                  <a:srgbClr val="92D050"/>
                </a:solidFill>
              </a:rPr>
              <a:t>程序计数器</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500"/>
                                        <p:tgtEl>
                                          <p:spTgt spid="2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fade">
                                      <p:cBhvr>
                                        <p:cTn id="17" dur="500"/>
                                        <p:tgtEl>
                                          <p:spTgt spid="2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500"/>
                                        <p:tgtEl>
                                          <p:spTgt spid="2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fade">
                                      <p:cBhvr>
                                        <p:cTn id="32"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20" grpId="0" animBg="1"/>
      <p:bldP spid="22" grpId="0" animBg="1"/>
      <p:bldP spid="23" grpId="0" animBg="1"/>
      <p:bldP spid="24" grpId="0" animBg="1"/>
      <p:bldP spid="25" grpId="0" animBg="1"/>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957</TotalTime>
  <Words>2996</Words>
  <Application>Microsoft Office PowerPoint</Application>
  <PresentationFormat>全屏显示(4:3)</PresentationFormat>
  <Paragraphs>395</Paragraphs>
  <Slides>33</Slides>
  <Notes>2</Notes>
  <HiddenSlides>0</HiddenSlides>
  <MMClips>0</MMClips>
  <ScaleCrop>false</ScaleCrop>
  <HeadingPairs>
    <vt:vector size="6" baseType="variant">
      <vt:variant>
        <vt:lpstr>已用的字体</vt:lpstr>
      </vt:variant>
      <vt:variant>
        <vt:i4>9</vt:i4>
      </vt:variant>
      <vt:variant>
        <vt:lpstr>主题</vt:lpstr>
      </vt:variant>
      <vt:variant>
        <vt:i4>2</vt:i4>
      </vt:variant>
      <vt:variant>
        <vt:lpstr>幻灯片标题</vt:lpstr>
      </vt:variant>
      <vt:variant>
        <vt:i4>33</vt:i4>
      </vt:variant>
    </vt:vector>
  </HeadingPairs>
  <TitlesOfParts>
    <vt:vector size="44" baseType="lpstr">
      <vt:lpstr>华文楷体</vt:lpstr>
      <vt:lpstr>楷体</vt:lpstr>
      <vt:lpstr>Arial</vt:lpstr>
      <vt:lpstr>Calibri</vt:lpstr>
      <vt:lpstr>Calibri Light</vt:lpstr>
      <vt:lpstr>Courier New</vt:lpstr>
      <vt:lpstr>Georgia</vt:lpstr>
      <vt:lpstr>Times New Roman</vt:lpstr>
      <vt:lpstr>Wingdings</vt:lpstr>
      <vt:lpstr>Office 主题​​</vt:lpstr>
      <vt:lpstr>1_Office 主题​​</vt:lpstr>
      <vt:lpstr>计算机操作系统</vt:lpstr>
      <vt:lpstr>所需前期课程</vt:lpstr>
      <vt:lpstr>冯诺依曼体系结构</vt:lpstr>
      <vt:lpstr>冯诺依曼体系结构</vt:lpstr>
      <vt:lpstr>冯诺依曼体系结构</vt:lpstr>
      <vt:lpstr>计算机指令</vt:lpstr>
      <vt:lpstr>计算机指令例子</vt:lpstr>
      <vt:lpstr>x86架构基础知识—8086原理</vt:lpstr>
      <vt:lpstr>内存布局 </vt:lpstr>
      <vt:lpstr>PowerPoint 演示文稿</vt:lpstr>
      <vt:lpstr>内存操作：函数调用</vt:lpstr>
      <vt:lpstr>内存操作：函数返回</vt:lpstr>
      <vt:lpstr>内存操作：函数调用和返回例子</vt:lpstr>
      <vt:lpstr>内存操作：函数调用和返回例子</vt:lpstr>
      <vt:lpstr>CPU执行指令流程</vt:lpstr>
      <vt:lpstr>小结</vt:lpstr>
      <vt:lpstr>什么是操作系统</vt:lpstr>
      <vt:lpstr>什么是操作系统</vt:lpstr>
      <vt:lpstr>为什么要学习操作系统</vt:lpstr>
      <vt:lpstr>课程大纲</vt:lpstr>
      <vt:lpstr>课程大纲</vt:lpstr>
      <vt:lpstr>课程大纲</vt:lpstr>
      <vt:lpstr>对课程的认识</vt:lpstr>
      <vt:lpstr>课程考核方式</vt:lpstr>
      <vt:lpstr>操作系统概述</vt:lpstr>
      <vt:lpstr>操作系统概述</vt:lpstr>
      <vt:lpstr>操作系统概述</vt:lpstr>
      <vt:lpstr>操作系统概述</vt:lpstr>
      <vt:lpstr>操作系统概述</vt:lpstr>
      <vt:lpstr>操作系统概述</vt:lpstr>
      <vt:lpstr>操作系统概述</vt:lpstr>
      <vt:lpstr>操作系统概述</vt:lpstr>
      <vt:lpstr>总结</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职称申请汇报</dc:title>
  <dc:creator>Pu Lingjun</dc:creator>
  <cp:lastModifiedBy>雨晨 潘</cp:lastModifiedBy>
  <cp:revision>364</cp:revision>
  <dcterms:created xsi:type="dcterms:W3CDTF">1900-01-01T00:00:00Z</dcterms:created>
  <dcterms:modified xsi:type="dcterms:W3CDTF">2019-10-05T07:45:20Z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2052-9.8.1</vt:lpwstr>
  </property>
</Properties>
</file>